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8" r:id="rId3"/>
    <p:sldId id="315" r:id="rId4"/>
    <p:sldId id="324" r:id="rId5"/>
    <p:sldId id="316" r:id="rId6"/>
    <p:sldId id="318" r:id="rId7"/>
    <p:sldId id="317" r:id="rId8"/>
    <p:sldId id="320" r:id="rId9"/>
    <p:sldId id="309" r:id="rId10"/>
    <p:sldId id="323" r:id="rId11"/>
    <p:sldId id="325" r:id="rId12"/>
    <p:sldId id="314" r:id="rId13"/>
  </p:sldIdLst>
  <p:sldSz cx="9144000" cy="5715000" type="screen16x1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385592"/>
    <a:srgbClr val="19C0E7"/>
    <a:srgbClr val="C9A093"/>
    <a:srgbClr val="173A8D"/>
    <a:srgbClr val="003374"/>
    <a:srgbClr val="227C78"/>
    <a:srgbClr val="001736"/>
    <a:srgbClr val="0F2741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720" y="499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AC772-6482-4A47-9096-C9BECF07738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E75816-C82D-46C0-897F-887A30180231}">
      <dgm:prSet phldrT="[Текст]" custT="1"/>
      <dgm:spPr/>
      <dgm:t>
        <a:bodyPr/>
        <a:lstStyle/>
        <a:p>
          <a:endParaRPr lang="ru-RU" sz="1400" dirty="0"/>
        </a:p>
      </dgm:t>
    </dgm:pt>
    <dgm:pt modelId="{A288B9B9-0869-464F-8C10-FC4AEC82F46C}" type="parTrans" cxnId="{BA8E2740-A567-46A8-B5C4-D7369FE1BE4A}">
      <dgm:prSet/>
      <dgm:spPr/>
      <dgm:t>
        <a:bodyPr/>
        <a:lstStyle/>
        <a:p>
          <a:endParaRPr lang="ru-RU"/>
        </a:p>
      </dgm:t>
    </dgm:pt>
    <dgm:pt modelId="{261F392A-C8FE-4642-AD37-93657E3F20F7}" type="sibTrans" cxnId="{BA8E2740-A567-46A8-B5C4-D7369FE1BE4A}">
      <dgm:prSet/>
      <dgm:spPr/>
      <dgm:t>
        <a:bodyPr/>
        <a:lstStyle/>
        <a:p>
          <a:endParaRPr lang="ru-RU"/>
        </a:p>
      </dgm:t>
    </dgm:pt>
    <dgm:pt modelId="{A13F5783-A866-4097-A940-8C62523BB312}">
      <dgm:prSet/>
      <dgm:spPr/>
      <dgm:t>
        <a:bodyPr/>
        <a:lstStyle/>
        <a:p>
          <a:endParaRPr lang="ru-RU" dirty="0"/>
        </a:p>
      </dgm:t>
    </dgm:pt>
    <dgm:pt modelId="{5443D325-0BFF-4CF1-AC8B-2863CF29076C}" type="parTrans" cxnId="{4319D87C-2EA5-4DD3-92CE-A9DBEB527E71}">
      <dgm:prSet/>
      <dgm:spPr/>
      <dgm:t>
        <a:bodyPr/>
        <a:lstStyle/>
        <a:p>
          <a:endParaRPr lang="ru-RU"/>
        </a:p>
      </dgm:t>
    </dgm:pt>
    <dgm:pt modelId="{9E29321B-7C22-49EB-946B-47AD9E2655FE}" type="sibTrans" cxnId="{4319D87C-2EA5-4DD3-92CE-A9DBEB527E71}">
      <dgm:prSet/>
      <dgm:spPr/>
      <dgm:t>
        <a:bodyPr/>
        <a:lstStyle/>
        <a:p>
          <a:endParaRPr lang="ru-RU"/>
        </a:p>
      </dgm:t>
    </dgm:pt>
    <dgm:pt modelId="{27D62E70-E12C-4F73-81FE-924A242362EF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Кванториум, Жигулевская долина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CCAA4-B442-4A87-A7F3-45ADCCE8977D}" type="parTrans" cxnId="{1103FFE9-B902-4D90-971D-E7934487B22A}">
      <dgm:prSet/>
      <dgm:spPr/>
      <dgm:t>
        <a:bodyPr/>
        <a:lstStyle/>
        <a:p>
          <a:endParaRPr lang="ru-RU"/>
        </a:p>
      </dgm:t>
    </dgm:pt>
    <dgm:pt modelId="{BDFD7BEE-548C-4007-BC89-4F1F5D621745}" type="sibTrans" cxnId="{1103FFE9-B902-4D90-971D-E7934487B22A}">
      <dgm:prSet/>
      <dgm:spPr/>
      <dgm:t>
        <a:bodyPr/>
        <a:lstStyle/>
        <a:p>
          <a:endParaRPr lang="ru-RU"/>
        </a:p>
      </dgm:t>
    </dgm:pt>
    <dgm:pt modelId="{05DF5C4A-C626-47E9-B48F-90230F7C1AD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ЦОПП, центр трудовых ресурсов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0FB92-6233-4EB3-944E-BD794330ED5E}" type="parTrans" cxnId="{DDD9F078-0429-4FE2-9574-FDF46AE4995D}">
      <dgm:prSet/>
      <dgm:spPr/>
      <dgm:t>
        <a:bodyPr/>
        <a:lstStyle/>
        <a:p>
          <a:endParaRPr lang="ru-RU"/>
        </a:p>
      </dgm:t>
    </dgm:pt>
    <dgm:pt modelId="{58D03253-8E0E-44CF-A5CB-E7876647CAF5}" type="sibTrans" cxnId="{DDD9F078-0429-4FE2-9574-FDF46AE4995D}">
      <dgm:prSet/>
      <dgm:spPr/>
      <dgm:t>
        <a:bodyPr/>
        <a:lstStyle/>
        <a:p>
          <a:endParaRPr lang="ru-RU"/>
        </a:p>
      </dgm:t>
    </dgm:pt>
    <dgm:pt modelId="{D4DAF9FA-1F48-4E30-A4D7-34439724FAF4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Интитуты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ТГУ, ПВГУС,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Направо.ру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1E6D1-71A9-4CC3-85A9-A9E3A9C9B4B6}" type="parTrans" cxnId="{49484FCF-DA19-4E5C-ACAA-5616B7701EFE}">
      <dgm:prSet/>
      <dgm:spPr/>
      <dgm:t>
        <a:bodyPr/>
        <a:lstStyle/>
        <a:p>
          <a:endParaRPr lang="ru-RU"/>
        </a:p>
      </dgm:t>
    </dgm:pt>
    <dgm:pt modelId="{A3304B7C-B8BE-46E2-9376-AE63838EF415}" type="sibTrans" cxnId="{49484FCF-DA19-4E5C-ACAA-5616B7701EFE}">
      <dgm:prSet/>
      <dgm:spPr/>
      <dgm:t>
        <a:bodyPr/>
        <a:lstStyle/>
        <a:p>
          <a:endParaRPr lang="ru-RU"/>
        </a:p>
      </dgm:t>
    </dgm:pt>
    <dgm:pt modelId="{8680BBC2-EE10-4391-B85C-0AA33E8CC814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Колледжи: ТСПК, КТИХО, ТПК, ТКСТП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8B69F-5EF3-4E86-BDA5-C67548C6993A}" type="parTrans" cxnId="{DF24C3D5-1BD8-4760-A146-944FFB7EFC86}">
      <dgm:prSet/>
      <dgm:spPr/>
      <dgm:t>
        <a:bodyPr/>
        <a:lstStyle/>
        <a:p>
          <a:endParaRPr lang="ru-RU"/>
        </a:p>
      </dgm:t>
    </dgm:pt>
    <dgm:pt modelId="{57048A98-E598-405A-BBA9-C55CF2DD0D3D}" type="sibTrans" cxnId="{DF24C3D5-1BD8-4760-A146-944FFB7EFC86}">
      <dgm:prSet/>
      <dgm:spPr/>
      <dgm:t>
        <a:bodyPr/>
        <a:lstStyle/>
        <a:p>
          <a:endParaRPr lang="ru-RU"/>
        </a:p>
      </dgm:t>
    </dgm:pt>
    <dgm:pt modelId="{6B67CFFD-AADB-4CD2-B16B-CB26A2876854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Предприятия: АВТОВАЗ, Транспорт будущего,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Эковоз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F8140-F3F2-4773-8A2E-9E8665F6DE60}" type="parTrans" cxnId="{8EF06C37-F6D1-4AD8-A009-C842305D304E}">
      <dgm:prSet/>
      <dgm:spPr/>
      <dgm:t>
        <a:bodyPr/>
        <a:lstStyle/>
        <a:p>
          <a:endParaRPr lang="ru-RU"/>
        </a:p>
      </dgm:t>
    </dgm:pt>
    <dgm:pt modelId="{CBBAD937-53A3-4979-AEE8-9B32EA742753}" type="sibTrans" cxnId="{8EF06C37-F6D1-4AD8-A009-C842305D304E}">
      <dgm:prSet/>
      <dgm:spPr/>
      <dgm:t>
        <a:bodyPr/>
        <a:lstStyle/>
        <a:p>
          <a:endParaRPr lang="ru-RU"/>
        </a:p>
      </dgm:t>
    </dgm:pt>
    <dgm:pt modelId="{241E466B-2468-432C-ABD0-55E92EF9D7B9}" type="pres">
      <dgm:prSet presAssocID="{96AAC772-6482-4A47-9096-C9BECF0773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4ED967-A7F3-40B2-A872-6FF8F70C210D}" type="pres">
      <dgm:prSet presAssocID="{F6E75816-C82D-46C0-897F-887A30180231}" presName="composite" presStyleCnt="0"/>
      <dgm:spPr/>
    </dgm:pt>
    <dgm:pt modelId="{3FE663B1-95F2-4361-926C-3FA95C028C8A}" type="pres">
      <dgm:prSet presAssocID="{F6E75816-C82D-46C0-897F-887A30180231}" presName="LShape" presStyleLbl="alignNode1" presStyleIdx="0" presStyleCnt="13" custScaleX="37196" custScaleY="52847" custLinFactX="26158" custLinFactY="-107863" custLinFactNeighborX="100000" custLinFactNeighborY="-200000"/>
      <dgm:spPr/>
    </dgm:pt>
    <dgm:pt modelId="{BF61FDA1-2C14-49F5-B36F-5F4C46E4564D}" type="pres">
      <dgm:prSet presAssocID="{F6E75816-C82D-46C0-897F-887A30180231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FDDDD-6B8A-4974-A150-A7E0DA5ED7DA}" type="pres">
      <dgm:prSet presAssocID="{F6E75816-C82D-46C0-897F-887A30180231}" presName="Triangle" presStyleLbl="alignNode1" presStyleIdx="1" presStyleCnt="13" custLinFactX="2760233" custLinFactY="200000" custLinFactNeighborX="2800000" custLinFactNeighborY="237283"/>
      <dgm:spPr/>
    </dgm:pt>
    <dgm:pt modelId="{4E2D9DE5-7B1B-4E81-99E3-03ACC3BEFD05}" type="pres">
      <dgm:prSet presAssocID="{261F392A-C8FE-4642-AD37-93657E3F20F7}" presName="sibTrans" presStyleCnt="0"/>
      <dgm:spPr/>
    </dgm:pt>
    <dgm:pt modelId="{0E1B21DF-7159-46F8-8E92-B088BE03B23D}" type="pres">
      <dgm:prSet presAssocID="{261F392A-C8FE-4642-AD37-93657E3F20F7}" presName="space" presStyleCnt="0"/>
      <dgm:spPr/>
    </dgm:pt>
    <dgm:pt modelId="{87C028DE-0795-481A-ADBB-1ADCD23DF165}" type="pres">
      <dgm:prSet presAssocID="{A13F5783-A866-4097-A940-8C62523BB312}" presName="composite" presStyleCnt="0"/>
      <dgm:spPr/>
    </dgm:pt>
    <dgm:pt modelId="{A889273F-1E73-43AC-B05E-4EDDFD1A37B4}" type="pres">
      <dgm:prSet presAssocID="{A13F5783-A866-4097-A940-8C62523BB312}" presName="LShape" presStyleLbl="alignNode1" presStyleIdx="2" presStyleCnt="13" custAng="5400000" custScaleX="25989" custScaleY="109582" custLinFactX="400000" custLinFactY="-339602" custLinFactNeighborX="458010" custLinFactNeighborY="-400000"/>
      <dgm:spPr>
        <a:gradFill flip="none" rotWithShape="0">
          <a:gsLst>
            <a:gs pos="0">
              <a:schemeClr val="accent4">
                <a:hueOff val="10395692"/>
                <a:satOff val="-47968"/>
                <a:lumOff val="1765"/>
                <a:tint val="66000"/>
                <a:satMod val="160000"/>
              </a:schemeClr>
            </a:gs>
            <a:gs pos="50000">
              <a:schemeClr val="accent4">
                <a:hueOff val="10395692"/>
                <a:satOff val="-47968"/>
                <a:lumOff val="1765"/>
                <a:tint val="44500"/>
                <a:satMod val="160000"/>
              </a:schemeClr>
            </a:gs>
            <a:gs pos="100000">
              <a:schemeClr val="accent4">
                <a:hueOff val="10395692"/>
                <a:satOff val="-47968"/>
                <a:lumOff val="1765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</dgm:spPr>
      <dgm:t>
        <a:bodyPr/>
        <a:lstStyle/>
        <a:p>
          <a:endParaRPr lang="ru-RU"/>
        </a:p>
      </dgm:t>
    </dgm:pt>
    <dgm:pt modelId="{582875A6-A8F8-413D-9922-A84C94ABD13A}" type="pres">
      <dgm:prSet presAssocID="{A13F5783-A866-4097-A940-8C62523BB312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96ACC-FE9E-4C31-B759-EDF0FE7B6B34}" type="pres">
      <dgm:prSet presAssocID="{A13F5783-A866-4097-A940-8C62523BB312}" presName="Triangle" presStyleLbl="alignNode1" presStyleIdx="3" presStyleCnt="13"/>
      <dgm:spPr/>
    </dgm:pt>
    <dgm:pt modelId="{B30286E5-7D52-46C1-8317-CC7AAB6ACBE9}" type="pres">
      <dgm:prSet presAssocID="{9E29321B-7C22-49EB-946B-47AD9E2655FE}" presName="sibTrans" presStyleCnt="0"/>
      <dgm:spPr/>
    </dgm:pt>
    <dgm:pt modelId="{729C511D-2DA3-466E-8772-0099C08FAC3A}" type="pres">
      <dgm:prSet presAssocID="{9E29321B-7C22-49EB-946B-47AD9E2655FE}" presName="space" presStyleCnt="0"/>
      <dgm:spPr/>
    </dgm:pt>
    <dgm:pt modelId="{82CE267B-ED7C-46A3-A3D2-AB7D28C1EF45}" type="pres">
      <dgm:prSet presAssocID="{27D62E70-E12C-4F73-81FE-924A242362EF}" presName="composite" presStyleCnt="0"/>
      <dgm:spPr/>
    </dgm:pt>
    <dgm:pt modelId="{54CC7E61-6FAF-4778-AE1B-1A5A25D4A84C}" type="pres">
      <dgm:prSet presAssocID="{27D62E70-E12C-4F73-81FE-924A242362EF}" presName="LShape" presStyleLbl="alignNode1" presStyleIdx="4" presStyleCnt="13"/>
      <dgm:spPr/>
    </dgm:pt>
    <dgm:pt modelId="{A903909C-363C-49AD-A790-2D8FB78461BE}" type="pres">
      <dgm:prSet presAssocID="{27D62E70-E12C-4F73-81FE-924A242362EF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B96E9B36-E5BA-4213-866D-F76D36314E4D}" type="pres">
      <dgm:prSet presAssocID="{27D62E70-E12C-4F73-81FE-924A242362EF}" presName="Triangle" presStyleLbl="alignNode1" presStyleIdx="5" presStyleCnt="13"/>
      <dgm:spPr/>
    </dgm:pt>
    <dgm:pt modelId="{801E90F1-F433-46CE-89B3-A36D75445954}" type="pres">
      <dgm:prSet presAssocID="{BDFD7BEE-548C-4007-BC89-4F1F5D621745}" presName="sibTrans" presStyleCnt="0"/>
      <dgm:spPr/>
    </dgm:pt>
    <dgm:pt modelId="{42DFD980-F9CF-42C5-8BF8-52EB7515E8D0}" type="pres">
      <dgm:prSet presAssocID="{BDFD7BEE-548C-4007-BC89-4F1F5D621745}" presName="space" presStyleCnt="0"/>
      <dgm:spPr/>
    </dgm:pt>
    <dgm:pt modelId="{DCAF0988-2C03-45D3-8752-6077FCE5EDF1}" type="pres">
      <dgm:prSet presAssocID="{05DF5C4A-C626-47E9-B48F-90230F7C1AD7}" presName="composite" presStyleCnt="0"/>
      <dgm:spPr/>
    </dgm:pt>
    <dgm:pt modelId="{D6E84167-34D9-46BF-9C6D-9AF3A6B67CC4}" type="pres">
      <dgm:prSet presAssocID="{05DF5C4A-C626-47E9-B48F-90230F7C1AD7}" presName="LShape" presStyleLbl="alignNode1" presStyleIdx="6" presStyleCnt="13"/>
      <dgm:spPr/>
    </dgm:pt>
    <dgm:pt modelId="{C1A243E0-3FE6-40B6-BADD-3CBE8BB65D4B}" type="pres">
      <dgm:prSet presAssocID="{05DF5C4A-C626-47E9-B48F-90230F7C1AD7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3E4D89AE-1F63-4EF5-83F3-A85DB4416FA2}" type="pres">
      <dgm:prSet presAssocID="{05DF5C4A-C626-47E9-B48F-90230F7C1AD7}" presName="Triangle" presStyleLbl="alignNode1" presStyleIdx="7" presStyleCnt="13"/>
      <dgm:spPr/>
    </dgm:pt>
    <dgm:pt modelId="{3A34D772-BA4F-4C0E-AB34-DA6278112F05}" type="pres">
      <dgm:prSet presAssocID="{58D03253-8E0E-44CF-A5CB-E7876647CAF5}" presName="sibTrans" presStyleCnt="0"/>
      <dgm:spPr/>
    </dgm:pt>
    <dgm:pt modelId="{CC587076-2B44-48EB-A508-AD89C95D9F9B}" type="pres">
      <dgm:prSet presAssocID="{58D03253-8E0E-44CF-A5CB-E7876647CAF5}" presName="space" presStyleCnt="0"/>
      <dgm:spPr/>
    </dgm:pt>
    <dgm:pt modelId="{60442110-157A-4987-88A2-2FD57B401EE0}" type="pres">
      <dgm:prSet presAssocID="{D4DAF9FA-1F48-4E30-A4D7-34439724FAF4}" presName="composite" presStyleCnt="0"/>
      <dgm:spPr/>
    </dgm:pt>
    <dgm:pt modelId="{9CDB930C-EDEB-485B-B058-F1FB630572F9}" type="pres">
      <dgm:prSet presAssocID="{D4DAF9FA-1F48-4E30-A4D7-34439724FAF4}" presName="LShape" presStyleLbl="alignNode1" presStyleIdx="8" presStyleCnt="13"/>
      <dgm:spPr/>
    </dgm:pt>
    <dgm:pt modelId="{D10E80DC-C09E-4EB1-A8ED-CCC1141F1097}" type="pres">
      <dgm:prSet presAssocID="{D4DAF9FA-1F48-4E30-A4D7-34439724FAF4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8314A-49F1-4307-B3E5-10E7DFAEE3E4}" type="pres">
      <dgm:prSet presAssocID="{D4DAF9FA-1F48-4E30-A4D7-34439724FAF4}" presName="Triangle" presStyleLbl="alignNode1" presStyleIdx="9" presStyleCnt="13"/>
      <dgm:spPr/>
    </dgm:pt>
    <dgm:pt modelId="{69F57E59-17B7-4600-9F23-94EDA69537FD}" type="pres">
      <dgm:prSet presAssocID="{A3304B7C-B8BE-46E2-9376-AE63838EF415}" presName="sibTrans" presStyleCnt="0"/>
      <dgm:spPr/>
    </dgm:pt>
    <dgm:pt modelId="{615685E4-B23B-45A8-8646-645C63C5A257}" type="pres">
      <dgm:prSet presAssocID="{A3304B7C-B8BE-46E2-9376-AE63838EF415}" presName="space" presStyleCnt="0"/>
      <dgm:spPr/>
    </dgm:pt>
    <dgm:pt modelId="{1C3CB23E-9AB6-4E8F-88A7-7FEB26528719}" type="pres">
      <dgm:prSet presAssocID="{8680BBC2-EE10-4391-B85C-0AA33E8CC814}" presName="composite" presStyleCnt="0"/>
      <dgm:spPr/>
    </dgm:pt>
    <dgm:pt modelId="{2EABD900-6A31-47D9-92CA-5D295F4B6795}" type="pres">
      <dgm:prSet presAssocID="{8680BBC2-EE10-4391-B85C-0AA33E8CC814}" presName="LShape" presStyleLbl="alignNode1" presStyleIdx="10" presStyleCnt="13"/>
      <dgm:spPr/>
    </dgm:pt>
    <dgm:pt modelId="{D0F990F4-1C19-4880-8ABC-DE3E958749E6}" type="pres">
      <dgm:prSet presAssocID="{8680BBC2-EE10-4391-B85C-0AA33E8CC814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8CF0D37A-66B8-4C61-B46B-55DBD847E1C2}" type="pres">
      <dgm:prSet presAssocID="{8680BBC2-EE10-4391-B85C-0AA33E8CC814}" presName="Triangle" presStyleLbl="alignNode1" presStyleIdx="11" presStyleCnt="13"/>
      <dgm:spPr/>
    </dgm:pt>
    <dgm:pt modelId="{FAB66D94-FCAE-44F2-AB77-80297A79FC1C}" type="pres">
      <dgm:prSet presAssocID="{57048A98-E598-405A-BBA9-C55CF2DD0D3D}" presName="sibTrans" presStyleCnt="0"/>
      <dgm:spPr/>
    </dgm:pt>
    <dgm:pt modelId="{5F073B2A-5EA3-4459-8EC9-08DD828DC6F3}" type="pres">
      <dgm:prSet presAssocID="{57048A98-E598-405A-BBA9-C55CF2DD0D3D}" presName="space" presStyleCnt="0"/>
      <dgm:spPr/>
    </dgm:pt>
    <dgm:pt modelId="{A12EF0EB-0F74-4E75-B4A2-1AFA5DB67BEB}" type="pres">
      <dgm:prSet presAssocID="{6B67CFFD-AADB-4CD2-B16B-CB26A2876854}" presName="composite" presStyleCnt="0"/>
      <dgm:spPr/>
    </dgm:pt>
    <dgm:pt modelId="{869DA3C7-6371-4F0A-B359-046A3C517517}" type="pres">
      <dgm:prSet presAssocID="{6B67CFFD-AADB-4CD2-B16B-CB26A2876854}" presName="LShape" presStyleLbl="alignNode1" presStyleIdx="12" presStyleCnt="13"/>
      <dgm:spPr/>
    </dgm:pt>
    <dgm:pt modelId="{D46A53FE-376B-4AB7-BA0C-E5AAEBA0A9D5}" type="pres">
      <dgm:prSet presAssocID="{6B67CFFD-AADB-4CD2-B16B-CB26A2876854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3F0ED1D-E8B3-47F6-89FA-110CC2E33438}" type="presOf" srcId="{27D62E70-E12C-4F73-81FE-924A242362EF}" destId="{A903909C-363C-49AD-A790-2D8FB78461BE}" srcOrd="0" destOrd="0" presId="urn:microsoft.com/office/officeart/2009/3/layout/StepUpProcess"/>
    <dgm:cxn modelId="{7C4EFEC4-A38E-4854-9BF1-EEB281D0E900}" type="presOf" srcId="{8680BBC2-EE10-4391-B85C-0AA33E8CC814}" destId="{D0F990F4-1C19-4880-8ABC-DE3E958749E6}" srcOrd="0" destOrd="0" presId="urn:microsoft.com/office/officeart/2009/3/layout/StepUpProcess"/>
    <dgm:cxn modelId="{5C0C83A4-02A9-42FE-A120-2C55D34E522F}" type="presOf" srcId="{6B67CFFD-AADB-4CD2-B16B-CB26A2876854}" destId="{D46A53FE-376B-4AB7-BA0C-E5AAEBA0A9D5}" srcOrd="0" destOrd="0" presId="urn:microsoft.com/office/officeart/2009/3/layout/StepUpProcess"/>
    <dgm:cxn modelId="{8EF06C37-F6D1-4AD8-A009-C842305D304E}" srcId="{96AAC772-6482-4A47-9096-C9BECF077388}" destId="{6B67CFFD-AADB-4CD2-B16B-CB26A2876854}" srcOrd="6" destOrd="0" parTransId="{D46F8140-F3F2-4773-8A2E-9E8665F6DE60}" sibTransId="{CBBAD937-53A3-4979-AEE8-9B32EA742753}"/>
    <dgm:cxn modelId="{C11ADCED-689B-4A49-97A1-02496B78BC78}" type="presOf" srcId="{D4DAF9FA-1F48-4E30-A4D7-34439724FAF4}" destId="{D10E80DC-C09E-4EB1-A8ED-CCC1141F1097}" srcOrd="0" destOrd="0" presId="urn:microsoft.com/office/officeart/2009/3/layout/StepUpProcess"/>
    <dgm:cxn modelId="{4319D87C-2EA5-4DD3-92CE-A9DBEB527E71}" srcId="{96AAC772-6482-4A47-9096-C9BECF077388}" destId="{A13F5783-A866-4097-A940-8C62523BB312}" srcOrd="1" destOrd="0" parTransId="{5443D325-0BFF-4CF1-AC8B-2863CF29076C}" sibTransId="{9E29321B-7C22-49EB-946B-47AD9E2655FE}"/>
    <dgm:cxn modelId="{4C46FB60-8A85-43AA-BABD-BA454CC9D66D}" type="presOf" srcId="{A13F5783-A866-4097-A940-8C62523BB312}" destId="{582875A6-A8F8-413D-9922-A84C94ABD13A}" srcOrd="0" destOrd="0" presId="urn:microsoft.com/office/officeart/2009/3/layout/StepUpProcess"/>
    <dgm:cxn modelId="{49484FCF-DA19-4E5C-ACAA-5616B7701EFE}" srcId="{96AAC772-6482-4A47-9096-C9BECF077388}" destId="{D4DAF9FA-1F48-4E30-A4D7-34439724FAF4}" srcOrd="4" destOrd="0" parTransId="{E971E6D1-71A9-4CC3-85A9-A9E3A9C9B4B6}" sibTransId="{A3304B7C-B8BE-46E2-9376-AE63838EF415}"/>
    <dgm:cxn modelId="{BA8E2740-A567-46A8-B5C4-D7369FE1BE4A}" srcId="{96AAC772-6482-4A47-9096-C9BECF077388}" destId="{F6E75816-C82D-46C0-897F-887A30180231}" srcOrd="0" destOrd="0" parTransId="{A288B9B9-0869-464F-8C10-FC4AEC82F46C}" sibTransId="{261F392A-C8FE-4642-AD37-93657E3F20F7}"/>
    <dgm:cxn modelId="{3D636D21-657D-480B-AE20-4806A0670B58}" type="presOf" srcId="{F6E75816-C82D-46C0-897F-887A30180231}" destId="{BF61FDA1-2C14-49F5-B36F-5F4C46E4564D}" srcOrd="0" destOrd="0" presId="urn:microsoft.com/office/officeart/2009/3/layout/StepUpProcess"/>
    <dgm:cxn modelId="{1103FFE9-B902-4D90-971D-E7934487B22A}" srcId="{96AAC772-6482-4A47-9096-C9BECF077388}" destId="{27D62E70-E12C-4F73-81FE-924A242362EF}" srcOrd="2" destOrd="0" parTransId="{55DCCAA4-B442-4A87-A7F3-45ADCCE8977D}" sibTransId="{BDFD7BEE-548C-4007-BC89-4F1F5D621745}"/>
    <dgm:cxn modelId="{DDD9F078-0429-4FE2-9574-FDF46AE4995D}" srcId="{96AAC772-6482-4A47-9096-C9BECF077388}" destId="{05DF5C4A-C626-47E9-B48F-90230F7C1AD7}" srcOrd="3" destOrd="0" parTransId="{8DF0FB92-6233-4EB3-944E-BD794330ED5E}" sibTransId="{58D03253-8E0E-44CF-A5CB-E7876647CAF5}"/>
    <dgm:cxn modelId="{DF24C3D5-1BD8-4760-A146-944FFB7EFC86}" srcId="{96AAC772-6482-4A47-9096-C9BECF077388}" destId="{8680BBC2-EE10-4391-B85C-0AA33E8CC814}" srcOrd="5" destOrd="0" parTransId="{D908B69F-5EF3-4E86-BDA5-C67548C6993A}" sibTransId="{57048A98-E598-405A-BBA9-C55CF2DD0D3D}"/>
    <dgm:cxn modelId="{55DBA05B-AC6C-4E36-A00B-4C8AFBD3664F}" type="presOf" srcId="{05DF5C4A-C626-47E9-B48F-90230F7C1AD7}" destId="{C1A243E0-3FE6-40B6-BADD-3CBE8BB65D4B}" srcOrd="0" destOrd="0" presId="urn:microsoft.com/office/officeart/2009/3/layout/StepUpProcess"/>
    <dgm:cxn modelId="{CBBB4F60-1182-45CB-94B7-AF3B23372BB5}" type="presOf" srcId="{96AAC772-6482-4A47-9096-C9BECF077388}" destId="{241E466B-2468-432C-ABD0-55E92EF9D7B9}" srcOrd="0" destOrd="0" presId="urn:microsoft.com/office/officeart/2009/3/layout/StepUpProcess"/>
    <dgm:cxn modelId="{F7B029EA-62FD-4C52-8E90-70855C98C5E1}" type="presParOf" srcId="{241E466B-2468-432C-ABD0-55E92EF9D7B9}" destId="{104ED967-A7F3-40B2-A872-6FF8F70C210D}" srcOrd="0" destOrd="0" presId="urn:microsoft.com/office/officeart/2009/3/layout/StepUpProcess"/>
    <dgm:cxn modelId="{14350E4A-BF04-45EF-A605-B63D628673B1}" type="presParOf" srcId="{104ED967-A7F3-40B2-A872-6FF8F70C210D}" destId="{3FE663B1-95F2-4361-926C-3FA95C028C8A}" srcOrd="0" destOrd="0" presId="urn:microsoft.com/office/officeart/2009/3/layout/StepUpProcess"/>
    <dgm:cxn modelId="{3B30E9F1-7C4C-4DC9-9FD9-316C4A8BB42D}" type="presParOf" srcId="{104ED967-A7F3-40B2-A872-6FF8F70C210D}" destId="{BF61FDA1-2C14-49F5-B36F-5F4C46E4564D}" srcOrd="1" destOrd="0" presId="urn:microsoft.com/office/officeart/2009/3/layout/StepUpProcess"/>
    <dgm:cxn modelId="{60E9F757-ACF7-457C-BBE0-51D2228657DA}" type="presParOf" srcId="{104ED967-A7F3-40B2-A872-6FF8F70C210D}" destId="{DBCFDDDD-6B8A-4974-A150-A7E0DA5ED7DA}" srcOrd="2" destOrd="0" presId="urn:microsoft.com/office/officeart/2009/3/layout/StepUpProcess"/>
    <dgm:cxn modelId="{590D77BC-5944-483E-B580-F9B35705B810}" type="presParOf" srcId="{241E466B-2468-432C-ABD0-55E92EF9D7B9}" destId="{4E2D9DE5-7B1B-4E81-99E3-03ACC3BEFD05}" srcOrd="1" destOrd="0" presId="urn:microsoft.com/office/officeart/2009/3/layout/StepUpProcess"/>
    <dgm:cxn modelId="{EE3BBBAE-370B-4142-ADBD-E3E924D888F1}" type="presParOf" srcId="{4E2D9DE5-7B1B-4E81-99E3-03ACC3BEFD05}" destId="{0E1B21DF-7159-46F8-8E92-B088BE03B23D}" srcOrd="0" destOrd="0" presId="urn:microsoft.com/office/officeart/2009/3/layout/StepUpProcess"/>
    <dgm:cxn modelId="{F219CBE5-B7B9-4D5A-BD4C-FD8BD80EFC10}" type="presParOf" srcId="{241E466B-2468-432C-ABD0-55E92EF9D7B9}" destId="{87C028DE-0795-481A-ADBB-1ADCD23DF165}" srcOrd="2" destOrd="0" presId="urn:microsoft.com/office/officeart/2009/3/layout/StepUpProcess"/>
    <dgm:cxn modelId="{AF05EEB9-8117-4574-A2BF-F38250AB5BAA}" type="presParOf" srcId="{87C028DE-0795-481A-ADBB-1ADCD23DF165}" destId="{A889273F-1E73-43AC-B05E-4EDDFD1A37B4}" srcOrd="0" destOrd="0" presId="urn:microsoft.com/office/officeart/2009/3/layout/StepUpProcess"/>
    <dgm:cxn modelId="{73825BCC-F6B7-425F-A1EC-5490C2EABE7E}" type="presParOf" srcId="{87C028DE-0795-481A-ADBB-1ADCD23DF165}" destId="{582875A6-A8F8-413D-9922-A84C94ABD13A}" srcOrd="1" destOrd="0" presId="urn:microsoft.com/office/officeart/2009/3/layout/StepUpProcess"/>
    <dgm:cxn modelId="{F27E0A7C-7693-4A7D-8D32-5A216412D1B1}" type="presParOf" srcId="{87C028DE-0795-481A-ADBB-1ADCD23DF165}" destId="{93F96ACC-FE9E-4C31-B759-EDF0FE7B6B34}" srcOrd="2" destOrd="0" presId="urn:microsoft.com/office/officeart/2009/3/layout/StepUpProcess"/>
    <dgm:cxn modelId="{28BB992A-B1C3-441E-97BE-94A4E04130BF}" type="presParOf" srcId="{241E466B-2468-432C-ABD0-55E92EF9D7B9}" destId="{B30286E5-7D52-46C1-8317-CC7AAB6ACBE9}" srcOrd="3" destOrd="0" presId="urn:microsoft.com/office/officeart/2009/3/layout/StepUpProcess"/>
    <dgm:cxn modelId="{7590ED69-7BEE-47A5-BDAD-1934E393BBB0}" type="presParOf" srcId="{B30286E5-7D52-46C1-8317-CC7AAB6ACBE9}" destId="{729C511D-2DA3-466E-8772-0099C08FAC3A}" srcOrd="0" destOrd="0" presId="urn:microsoft.com/office/officeart/2009/3/layout/StepUpProcess"/>
    <dgm:cxn modelId="{5E925EB5-B304-4622-BE1D-84B937538A3E}" type="presParOf" srcId="{241E466B-2468-432C-ABD0-55E92EF9D7B9}" destId="{82CE267B-ED7C-46A3-A3D2-AB7D28C1EF45}" srcOrd="4" destOrd="0" presId="urn:microsoft.com/office/officeart/2009/3/layout/StepUpProcess"/>
    <dgm:cxn modelId="{68387ED4-6D63-42E2-BA29-6B46418953BD}" type="presParOf" srcId="{82CE267B-ED7C-46A3-A3D2-AB7D28C1EF45}" destId="{54CC7E61-6FAF-4778-AE1B-1A5A25D4A84C}" srcOrd="0" destOrd="0" presId="urn:microsoft.com/office/officeart/2009/3/layout/StepUpProcess"/>
    <dgm:cxn modelId="{925F4F3E-33A9-48D3-8DE5-914CEAF271AD}" type="presParOf" srcId="{82CE267B-ED7C-46A3-A3D2-AB7D28C1EF45}" destId="{A903909C-363C-49AD-A790-2D8FB78461BE}" srcOrd="1" destOrd="0" presId="urn:microsoft.com/office/officeart/2009/3/layout/StepUpProcess"/>
    <dgm:cxn modelId="{00CFB6A4-7334-4743-B5A2-E71B9918AE56}" type="presParOf" srcId="{82CE267B-ED7C-46A3-A3D2-AB7D28C1EF45}" destId="{B96E9B36-E5BA-4213-866D-F76D36314E4D}" srcOrd="2" destOrd="0" presId="urn:microsoft.com/office/officeart/2009/3/layout/StepUpProcess"/>
    <dgm:cxn modelId="{97076636-AC8B-4456-8F46-AD5936474A75}" type="presParOf" srcId="{241E466B-2468-432C-ABD0-55E92EF9D7B9}" destId="{801E90F1-F433-46CE-89B3-A36D75445954}" srcOrd="5" destOrd="0" presId="urn:microsoft.com/office/officeart/2009/3/layout/StepUpProcess"/>
    <dgm:cxn modelId="{1985B3C7-29E4-47BF-8C01-87700A1FDCA6}" type="presParOf" srcId="{801E90F1-F433-46CE-89B3-A36D75445954}" destId="{42DFD980-F9CF-42C5-8BF8-52EB7515E8D0}" srcOrd="0" destOrd="0" presId="urn:microsoft.com/office/officeart/2009/3/layout/StepUpProcess"/>
    <dgm:cxn modelId="{46422577-36F8-45B1-86C3-B062DD7D1056}" type="presParOf" srcId="{241E466B-2468-432C-ABD0-55E92EF9D7B9}" destId="{DCAF0988-2C03-45D3-8752-6077FCE5EDF1}" srcOrd="6" destOrd="0" presId="urn:microsoft.com/office/officeart/2009/3/layout/StepUpProcess"/>
    <dgm:cxn modelId="{311F2E56-5782-41FD-BEAD-A3E95FA2A90E}" type="presParOf" srcId="{DCAF0988-2C03-45D3-8752-6077FCE5EDF1}" destId="{D6E84167-34D9-46BF-9C6D-9AF3A6B67CC4}" srcOrd="0" destOrd="0" presId="urn:microsoft.com/office/officeart/2009/3/layout/StepUpProcess"/>
    <dgm:cxn modelId="{AAB05C31-EBE5-4ED3-B6AC-6B25AE7CEC8D}" type="presParOf" srcId="{DCAF0988-2C03-45D3-8752-6077FCE5EDF1}" destId="{C1A243E0-3FE6-40B6-BADD-3CBE8BB65D4B}" srcOrd="1" destOrd="0" presId="urn:microsoft.com/office/officeart/2009/3/layout/StepUpProcess"/>
    <dgm:cxn modelId="{5B900EC8-3CDA-403B-8A39-F9EC8D02280E}" type="presParOf" srcId="{DCAF0988-2C03-45D3-8752-6077FCE5EDF1}" destId="{3E4D89AE-1F63-4EF5-83F3-A85DB4416FA2}" srcOrd="2" destOrd="0" presId="urn:microsoft.com/office/officeart/2009/3/layout/StepUpProcess"/>
    <dgm:cxn modelId="{83A65241-4B76-4F92-918B-BAB0E8ABC149}" type="presParOf" srcId="{241E466B-2468-432C-ABD0-55E92EF9D7B9}" destId="{3A34D772-BA4F-4C0E-AB34-DA6278112F05}" srcOrd="7" destOrd="0" presId="urn:microsoft.com/office/officeart/2009/3/layout/StepUpProcess"/>
    <dgm:cxn modelId="{134EA969-DC57-43A5-8A20-6F047D77B6B3}" type="presParOf" srcId="{3A34D772-BA4F-4C0E-AB34-DA6278112F05}" destId="{CC587076-2B44-48EB-A508-AD89C95D9F9B}" srcOrd="0" destOrd="0" presId="urn:microsoft.com/office/officeart/2009/3/layout/StepUpProcess"/>
    <dgm:cxn modelId="{DFA6D8AC-AA13-440E-92CB-9AAACF82778A}" type="presParOf" srcId="{241E466B-2468-432C-ABD0-55E92EF9D7B9}" destId="{60442110-157A-4987-88A2-2FD57B401EE0}" srcOrd="8" destOrd="0" presId="urn:microsoft.com/office/officeart/2009/3/layout/StepUpProcess"/>
    <dgm:cxn modelId="{7773958D-E924-48B6-B2EC-9F37B07DCFA1}" type="presParOf" srcId="{60442110-157A-4987-88A2-2FD57B401EE0}" destId="{9CDB930C-EDEB-485B-B058-F1FB630572F9}" srcOrd="0" destOrd="0" presId="urn:microsoft.com/office/officeart/2009/3/layout/StepUpProcess"/>
    <dgm:cxn modelId="{4B91225D-5A4E-4D2B-A2B5-7894A3E9DFD3}" type="presParOf" srcId="{60442110-157A-4987-88A2-2FD57B401EE0}" destId="{D10E80DC-C09E-4EB1-A8ED-CCC1141F1097}" srcOrd="1" destOrd="0" presId="urn:microsoft.com/office/officeart/2009/3/layout/StepUpProcess"/>
    <dgm:cxn modelId="{12518D27-88FA-420A-A1C4-F68507D6950D}" type="presParOf" srcId="{60442110-157A-4987-88A2-2FD57B401EE0}" destId="{C678314A-49F1-4307-B3E5-10E7DFAEE3E4}" srcOrd="2" destOrd="0" presId="urn:microsoft.com/office/officeart/2009/3/layout/StepUpProcess"/>
    <dgm:cxn modelId="{E18D1FA1-35C9-4160-9623-E0BE35A1FB3B}" type="presParOf" srcId="{241E466B-2468-432C-ABD0-55E92EF9D7B9}" destId="{69F57E59-17B7-4600-9F23-94EDA69537FD}" srcOrd="9" destOrd="0" presId="urn:microsoft.com/office/officeart/2009/3/layout/StepUpProcess"/>
    <dgm:cxn modelId="{6C6A0FB5-39B1-4EB5-BC7D-A4E67BD0C3F6}" type="presParOf" srcId="{69F57E59-17B7-4600-9F23-94EDA69537FD}" destId="{615685E4-B23B-45A8-8646-645C63C5A257}" srcOrd="0" destOrd="0" presId="urn:microsoft.com/office/officeart/2009/3/layout/StepUpProcess"/>
    <dgm:cxn modelId="{E1B3150A-CC0B-4937-9905-A934A1DC59E6}" type="presParOf" srcId="{241E466B-2468-432C-ABD0-55E92EF9D7B9}" destId="{1C3CB23E-9AB6-4E8F-88A7-7FEB26528719}" srcOrd="10" destOrd="0" presId="urn:microsoft.com/office/officeart/2009/3/layout/StepUpProcess"/>
    <dgm:cxn modelId="{1AB3EC7D-8BC1-43E1-9C72-04FCAAD6BDE6}" type="presParOf" srcId="{1C3CB23E-9AB6-4E8F-88A7-7FEB26528719}" destId="{2EABD900-6A31-47D9-92CA-5D295F4B6795}" srcOrd="0" destOrd="0" presId="urn:microsoft.com/office/officeart/2009/3/layout/StepUpProcess"/>
    <dgm:cxn modelId="{FC921C51-42A6-44F2-BB66-0A72DEC52358}" type="presParOf" srcId="{1C3CB23E-9AB6-4E8F-88A7-7FEB26528719}" destId="{D0F990F4-1C19-4880-8ABC-DE3E958749E6}" srcOrd="1" destOrd="0" presId="urn:microsoft.com/office/officeart/2009/3/layout/StepUpProcess"/>
    <dgm:cxn modelId="{1C83F3B0-CDF1-429D-9DDE-E8C9F879F988}" type="presParOf" srcId="{1C3CB23E-9AB6-4E8F-88A7-7FEB26528719}" destId="{8CF0D37A-66B8-4C61-B46B-55DBD847E1C2}" srcOrd="2" destOrd="0" presId="urn:microsoft.com/office/officeart/2009/3/layout/StepUpProcess"/>
    <dgm:cxn modelId="{9157C4D2-2C9E-4A48-A2DF-5A4F5FD7CDAD}" type="presParOf" srcId="{241E466B-2468-432C-ABD0-55E92EF9D7B9}" destId="{FAB66D94-FCAE-44F2-AB77-80297A79FC1C}" srcOrd="11" destOrd="0" presId="urn:microsoft.com/office/officeart/2009/3/layout/StepUpProcess"/>
    <dgm:cxn modelId="{4A0D4803-CEBE-47D2-BFB2-25C35CD4B10E}" type="presParOf" srcId="{FAB66D94-FCAE-44F2-AB77-80297A79FC1C}" destId="{5F073B2A-5EA3-4459-8EC9-08DD828DC6F3}" srcOrd="0" destOrd="0" presId="urn:microsoft.com/office/officeart/2009/3/layout/StepUpProcess"/>
    <dgm:cxn modelId="{7677E57D-BD5D-4337-A0D8-B4359CDE3543}" type="presParOf" srcId="{241E466B-2468-432C-ABD0-55E92EF9D7B9}" destId="{A12EF0EB-0F74-4E75-B4A2-1AFA5DB67BEB}" srcOrd="12" destOrd="0" presId="urn:microsoft.com/office/officeart/2009/3/layout/StepUpProcess"/>
    <dgm:cxn modelId="{0BCADDAE-67C8-4FB4-95EB-32424E3F759F}" type="presParOf" srcId="{A12EF0EB-0F74-4E75-B4A2-1AFA5DB67BEB}" destId="{869DA3C7-6371-4F0A-B359-046A3C517517}" srcOrd="0" destOrd="0" presId="urn:microsoft.com/office/officeart/2009/3/layout/StepUpProcess"/>
    <dgm:cxn modelId="{E9005322-48E6-4119-85B8-892A5CA6D5B2}" type="presParOf" srcId="{A12EF0EB-0F74-4E75-B4A2-1AFA5DB67BEB}" destId="{D46A53FE-376B-4AB7-BA0C-E5AAEBA0A9D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F1E24-0FCD-4EBD-B7CE-D1DAAD021A6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A4A71F0C-E7D8-4783-99A7-A60D1B367990}">
      <dgm:prSet phldrT="[Текст]"/>
      <dgm:spPr/>
      <dgm:t>
        <a:bodyPr/>
        <a:lstStyle/>
        <a:p>
          <a:r>
            <a:rPr lang="ru-RU" b="1" dirty="0" smtClean="0"/>
            <a:t>Проведено 9 профильных смен</a:t>
          </a:r>
        </a:p>
        <a:p>
          <a:r>
            <a:rPr lang="en-US" b="1" dirty="0" smtClean="0"/>
            <a:t>IT</a:t>
          </a:r>
          <a:r>
            <a:rPr lang="ru-RU" b="1" dirty="0" smtClean="0"/>
            <a:t>- направления</a:t>
          </a:r>
          <a:r>
            <a:rPr lang="ru-RU" dirty="0" smtClean="0"/>
            <a:t>	</a:t>
          </a:r>
          <a:endParaRPr lang="ru-RU" dirty="0"/>
        </a:p>
      </dgm:t>
    </dgm:pt>
    <dgm:pt modelId="{A48A2279-E466-430A-9353-0EC57970E354}" type="parTrans" cxnId="{56DED0F0-8368-4F25-AC90-10E67955B658}">
      <dgm:prSet/>
      <dgm:spPr/>
      <dgm:t>
        <a:bodyPr/>
        <a:lstStyle/>
        <a:p>
          <a:endParaRPr lang="ru-RU"/>
        </a:p>
      </dgm:t>
    </dgm:pt>
    <dgm:pt modelId="{633A389B-27F8-4F8D-ADCB-635662A1981F}" type="sibTrans" cxnId="{56DED0F0-8368-4F25-AC90-10E67955B658}">
      <dgm:prSet/>
      <dgm:spPr/>
      <dgm:t>
        <a:bodyPr/>
        <a:lstStyle/>
        <a:p>
          <a:endParaRPr lang="ru-RU"/>
        </a:p>
      </dgm:t>
    </dgm:pt>
    <dgm:pt modelId="{EBEAA89C-B16C-4DA9-AAD0-E23CB279E54B}">
      <dgm:prSet phldrT="[Текст]"/>
      <dgm:spPr/>
      <dgm:t>
        <a:bodyPr/>
        <a:lstStyle/>
        <a:p>
          <a:r>
            <a:rPr lang="ru-RU" b="1" dirty="0" smtClean="0"/>
            <a:t>Участниками стали более 200 обучающихся</a:t>
          </a:r>
          <a:endParaRPr lang="ru-RU" b="1" dirty="0"/>
        </a:p>
      </dgm:t>
    </dgm:pt>
    <dgm:pt modelId="{A27109C4-E03C-4FE2-BB6E-D83128754B5F}" type="parTrans" cxnId="{A0221517-9A11-49F7-9D96-6881243D98CD}">
      <dgm:prSet/>
      <dgm:spPr/>
      <dgm:t>
        <a:bodyPr/>
        <a:lstStyle/>
        <a:p>
          <a:endParaRPr lang="ru-RU"/>
        </a:p>
      </dgm:t>
    </dgm:pt>
    <dgm:pt modelId="{A991AC03-1DA2-4867-AD78-8206FFE2660C}" type="sibTrans" cxnId="{A0221517-9A11-49F7-9D96-6881243D98CD}">
      <dgm:prSet/>
      <dgm:spPr/>
      <dgm:t>
        <a:bodyPr/>
        <a:lstStyle/>
        <a:p>
          <a:endParaRPr lang="ru-RU"/>
        </a:p>
      </dgm:t>
    </dgm:pt>
    <dgm:pt modelId="{2A1E0CB9-7CBF-43BD-8909-5545322EF2BF}">
      <dgm:prSet phldrT="[Текст]"/>
      <dgm:spPr/>
      <dgm:t>
        <a:bodyPr/>
        <a:lstStyle/>
        <a:p>
          <a:r>
            <a:rPr lang="ru-RU" b="1" dirty="0" smtClean="0"/>
            <a:t>Результаты ГИА:</a:t>
          </a:r>
        </a:p>
        <a:p>
          <a:r>
            <a:rPr lang="ru-RU" b="1" dirty="0" smtClean="0"/>
            <a:t>ОГЭ- успешно сдали100% </a:t>
          </a:r>
        </a:p>
        <a:p>
          <a:r>
            <a:rPr lang="ru-RU" b="1" dirty="0" smtClean="0"/>
            <a:t>ЕГЭ- 100 баллов по предмету информатика</a:t>
          </a:r>
          <a:endParaRPr lang="ru-RU" b="1" dirty="0"/>
        </a:p>
      </dgm:t>
    </dgm:pt>
    <dgm:pt modelId="{916CAEFB-7FA1-40F7-AB61-25908269028A}" type="parTrans" cxnId="{2759BA2E-7930-4C79-A4AD-3489F10F9A5F}">
      <dgm:prSet/>
      <dgm:spPr/>
      <dgm:t>
        <a:bodyPr/>
        <a:lstStyle/>
        <a:p>
          <a:endParaRPr lang="ru-RU"/>
        </a:p>
      </dgm:t>
    </dgm:pt>
    <dgm:pt modelId="{E2E75092-99B1-4A79-A838-FD4E0B57BD2B}" type="sibTrans" cxnId="{2759BA2E-7930-4C79-A4AD-3489F10F9A5F}">
      <dgm:prSet/>
      <dgm:spPr/>
      <dgm:t>
        <a:bodyPr/>
        <a:lstStyle/>
        <a:p>
          <a:endParaRPr lang="ru-RU"/>
        </a:p>
      </dgm:t>
    </dgm:pt>
    <dgm:pt modelId="{680FBE38-5431-483E-860C-01105C1F168B}" type="pres">
      <dgm:prSet presAssocID="{FC1F1E24-0FCD-4EBD-B7CE-D1DAAD021A66}" presName="Name0" presStyleCnt="0">
        <dgm:presLayoutVars>
          <dgm:dir/>
          <dgm:resizeHandles val="exact"/>
        </dgm:presLayoutVars>
      </dgm:prSet>
      <dgm:spPr/>
    </dgm:pt>
    <dgm:pt modelId="{B20968B1-A9B1-4845-88F1-A13A6CBA581F}" type="pres">
      <dgm:prSet presAssocID="{A4A71F0C-E7D8-4783-99A7-A60D1B367990}" presName="parTxOnly" presStyleLbl="node1" presStyleIdx="0" presStyleCnt="3" custLinFactNeighborX="-572" custLinFactNeighborY="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B32E1-66E3-467E-B6CA-5DD598DC9535}" type="pres">
      <dgm:prSet presAssocID="{633A389B-27F8-4F8D-ADCB-635662A1981F}" presName="parSpace" presStyleCnt="0"/>
      <dgm:spPr/>
    </dgm:pt>
    <dgm:pt modelId="{06C4B2FD-CC64-4F4D-8637-B7D991BA6599}" type="pres">
      <dgm:prSet presAssocID="{EBEAA89C-B16C-4DA9-AAD0-E23CB279E54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08E9B-BCE2-4E8A-BF3C-8B9BF0210679}" type="pres">
      <dgm:prSet presAssocID="{A991AC03-1DA2-4867-AD78-8206FFE2660C}" presName="parSpace" presStyleCnt="0"/>
      <dgm:spPr/>
    </dgm:pt>
    <dgm:pt modelId="{17FF2A31-717A-479C-A4B0-EB366869AA86}" type="pres">
      <dgm:prSet presAssocID="{2A1E0CB9-7CBF-43BD-8909-5545322EF2B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ED0F0-8368-4F25-AC90-10E67955B658}" srcId="{FC1F1E24-0FCD-4EBD-B7CE-D1DAAD021A66}" destId="{A4A71F0C-E7D8-4783-99A7-A60D1B367990}" srcOrd="0" destOrd="0" parTransId="{A48A2279-E466-430A-9353-0EC57970E354}" sibTransId="{633A389B-27F8-4F8D-ADCB-635662A1981F}"/>
    <dgm:cxn modelId="{2759BA2E-7930-4C79-A4AD-3489F10F9A5F}" srcId="{FC1F1E24-0FCD-4EBD-B7CE-D1DAAD021A66}" destId="{2A1E0CB9-7CBF-43BD-8909-5545322EF2BF}" srcOrd="2" destOrd="0" parTransId="{916CAEFB-7FA1-40F7-AB61-25908269028A}" sibTransId="{E2E75092-99B1-4A79-A838-FD4E0B57BD2B}"/>
    <dgm:cxn modelId="{E67B2677-8467-49D5-AF8A-2720F320E101}" type="presOf" srcId="{EBEAA89C-B16C-4DA9-AAD0-E23CB279E54B}" destId="{06C4B2FD-CC64-4F4D-8637-B7D991BA6599}" srcOrd="0" destOrd="0" presId="urn:microsoft.com/office/officeart/2005/8/layout/hChevron3"/>
    <dgm:cxn modelId="{AD8BB08A-8466-44E8-8ED2-C8A66BF9BFF8}" type="presOf" srcId="{A4A71F0C-E7D8-4783-99A7-A60D1B367990}" destId="{B20968B1-A9B1-4845-88F1-A13A6CBA581F}" srcOrd="0" destOrd="0" presId="urn:microsoft.com/office/officeart/2005/8/layout/hChevron3"/>
    <dgm:cxn modelId="{5D091BF6-BF7B-4166-8B08-86442EB91CDC}" type="presOf" srcId="{2A1E0CB9-7CBF-43BD-8909-5545322EF2BF}" destId="{17FF2A31-717A-479C-A4B0-EB366869AA86}" srcOrd="0" destOrd="0" presId="urn:microsoft.com/office/officeart/2005/8/layout/hChevron3"/>
    <dgm:cxn modelId="{A0221517-9A11-49F7-9D96-6881243D98CD}" srcId="{FC1F1E24-0FCD-4EBD-B7CE-D1DAAD021A66}" destId="{EBEAA89C-B16C-4DA9-AAD0-E23CB279E54B}" srcOrd="1" destOrd="0" parTransId="{A27109C4-E03C-4FE2-BB6E-D83128754B5F}" sibTransId="{A991AC03-1DA2-4867-AD78-8206FFE2660C}"/>
    <dgm:cxn modelId="{ABB1C9E8-5179-4634-8226-21F22B88515D}" type="presOf" srcId="{FC1F1E24-0FCD-4EBD-B7CE-D1DAAD021A66}" destId="{680FBE38-5431-483E-860C-01105C1F168B}" srcOrd="0" destOrd="0" presId="urn:microsoft.com/office/officeart/2005/8/layout/hChevron3"/>
    <dgm:cxn modelId="{DE8D4BB8-DC1E-4EEA-8BF7-A25036E63E0D}" type="presParOf" srcId="{680FBE38-5431-483E-860C-01105C1F168B}" destId="{B20968B1-A9B1-4845-88F1-A13A6CBA581F}" srcOrd="0" destOrd="0" presId="urn:microsoft.com/office/officeart/2005/8/layout/hChevron3"/>
    <dgm:cxn modelId="{C574AECA-DF4A-430B-83B7-10766132F499}" type="presParOf" srcId="{680FBE38-5431-483E-860C-01105C1F168B}" destId="{A21B32E1-66E3-467E-B6CA-5DD598DC9535}" srcOrd="1" destOrd="0" presId="urn:microsoft.com/office/officeart/2005/8/layout/hChevron3"/>
    <dgm:cxn modelId="{CFFA0003-E89A-4F5A-89EE-55CF17B2D2F0}" type="presParOf" srcId="{680FBE38-5431-483E-860C-01105C1F168B}" destId="{06C4B2FD-CC64-4F4D-8637-B7D991BA6599}" srcOrd="2" destOrd="0" presId="urn:microsoft.com/office/officeart/2005/8/layout/hChevron3"/>
    <dgm:cxn modelId="{4F1E00E1-8D71-44D9-BECC-9005D0DEE811}" type="presParOf" srcId="{680FBE38-5431-483E-860C-01105C1F168B}" destId="{09608E9B-BCE2-4E8A-BF3C-8B9BF0210679}" srcOrd="3" destOrd="0" presId="urn:microsoft.com/office/officeart/2005/8/layout/hChevron3"/>
    <dgm:cxn modelId="{EE534A7B-340E-4304-A2D6-AFEBBB5FBCD0}" type="presParOf" srcId="{680FBE38-5431-483E-860C-01105C1F168B}" destId="{17FF2A31-717A-479C-A4B0-EB366869AA8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63B1-95F2-4361-926C-3FA95C028C8A}">
      <dsp:nvSpPr>
        <dsp:cNvPr id="0" name=""/>
        <dsp:cNvSpPr/>
      </dsp:nvSpPr>
      <dsp:spPr>
        <a:xfrm rot="5400000">
          <a:off x="1383545" y="111918"/>
          <a:ext cx="292082" cy="3420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FDA1-2C14-49F5-B36F-5F4C46E4564D}">
      <dsp:nvSpPr>
        <dsp:cNvPr id="0" name=""/>
        <dsp:cNvSpPr/>
      </dsp:nvSpPr>
      <dsp:spPr>
        <a:xfrm>
          <a:off x="743" y="1799446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43" y="1799446"/>
        <a:ext cx="830283" cy="727792"/>
      </dsp:txXfrm>
    </dsp:sp>
    <dsp:sp modelId="{DBCFDDDD-6B8A-4974-A150-A7E0DA5ED7DA}">
      <dsp:nvSpPr>
        <dsp:cNvPr id="0" name=""/>
        <dsp:cNvSpPr/>
      </dsp:nvSpPr>
      <dsp:spPr>
        <a:xfrm>
          <a:off x="6317538" y="2141991"/>
          <a:ext cx="156657" cy="156657"/>
        </a:xfrm>
        <a:prstGeom prst="triangle">
          <a:avLst>
            <a:gd name="adj" fmla="val 100000"/>
          </a:avLst>
        </a:prstGeom>
        <a:solidFill>
          <a:schemeClr val="accent4">
            <a:hueOff val="866308"/>
            <a:satOff val="-3997"/>
            <a:lumOff val="147"/>
            <a:alphaOff val="0"/>
          </a:schemeClr>
        </a:solidFill>
        <a:ln w="38100" cap="flat" cmpd="sng" algn="ctr">
          <a:solidFill>
            <a:schemeClr val="accent4">
              <a:hueOff val="866308"/>
              <a:satOff val="-3997"/>
              <a:lumOff val="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9273F-1E73-43AC-B05E-4EDDFD1A37B4}">
      <dsp:nvSpPr>
        <dsp:cNvPr id="0" name=""/>
        <dsp:cNvSpPr/>
      </dsp:nvSpPr>
      <dsp:spPr>
        <a:xfrm rot="10800000">
          <a:off x="6171369" y="-119506"/>
          <a:ext cx="605653" cy="239013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chemeClr val="accent4">
                <a:hueOff val="10395692"/>
                <a:satOff val="-47968"/>
                <a:lumOff val="1765"/>
                <a:tint val="66000"/>
                <a:satMod val="160000"/>
              </a:schemeClr>
            </a:gs>
            <a:gs pos="50000">
              <a:schemeClr val="accent4">
                <a:hueOff val="10395692"/>
                <a:satOff val="-47968"/>
                <a:lumOff val="1765"/>
                <a:tint val="44500"/>
                <a:satMod val="160000"/>
              </a:schemeClr>
            </a:gs>
            <a:gs pos="100000">
              <a:schemeClr val="accent4">
                <a:hueOff val="10395692"/>
                <a:satOff val="-47968"/>
                <a:lumOff val="1765"/>
                <a:tint val="23500"/>
                <a:satMod val="160000"/>
              </a:schemeClr>
            </a:gs>
          </a:gsLst>
          <a:lin ang="8100000" scaled="1"/>
          <a:tileRect/>
        </a:gra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875A6-A8F8-413D-9922-A84C94ABD13A}">
      <dsp:nvSpPr>
        <dsp:cNvPr id="0" name=""/>
        <dsp:cNvSpPr/>
      </dsp:nvSpPr>
      <dsp:spPr>
        <a:xfrm>
          <a:off x="925942" y="1547930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25942" y="1547930"/>
        <a:ext cx="830283" cy="727792"/>
      </dsp:txXfrm>
    </dsp:sp>
    <dsp:sp modelId="{93F96ACC-FE9E-4C31-B759-EDF0FE7B6B34}">
      <dsp:nvSpPr>
        <dsp:cNvPr id="0" name=""/>
        <dsp:cNvSpPr/>
      </dsp:nvSpPr>
      <dsp:spPr>
        <a:xfrm>
          <a:off x="1599568" y="1205439"/>
          <a:ext cx="156657" cy="156657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381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C7E61-6FAF-4778-AE1B-1A5A25D4A84C}">
      <dsp:nvSpPr>
        <dsp:cNvPr id="0" name=""/>
        <dsp:cNvSpPr/>
      </dsp:nvSpPr>
      <dsp:spPr>
        <a:xfrm rot="5400000">
          <a:off x="2034630" y="1021630"/>
          <a:ext cx="552693" cy="9196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381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3909C-363C-49AD-A790-2D8FB78461BE}">
      <dsp:nvSpPr>
        <dsp:cNvPr id="0" name=""/>
        <dsp:cNvSpPr/>
      </dsp:nvSpPr>
      <dsp:spPr>
        <a:xfrm>
          <a:off x="1942371" y="1296413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Кванториум, Жигулевская долина</a:t>
          </a:r>
          <a:endParaRPr lang="ru-RU" sz="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2371" y="1296413"/>
        <a:ext cx="830283" cy="727792"/>
      </dsp:txXfrm>
    </dsp:sp>
    <dsp:sp modelId="{B96E9B36-E5BA-4213-866D-F76D36314E4D}">
      <dsp:nvSpPr>
        <dsp:cNvPr id="0" name=""/>
        <dsp:cNvSpPr/>
      </dsp:nvSpPr>
      <dsp:spPr>
        <a:xfrm>
          <a:off x="2615998" y="953923"/>
          <a:ext cx="156657" cy="156657"/>
        </a:xfrm>
        <a:prstGeom prst="triangle">
          <a:avLst>
            <a:gd name="adj" fmla="val 100000"/>
          </a:avLst>
        </a:prstGeom>
        <a:solidFill>
          <a:schemeClr val="accent4">
            <a:hueOff val="4331538"/>
            <a:satOff val="-19987"/>
            <a:lumOff val="735"/>
            <a:alphaOff val="0"/>
          </a:schemeClr>
        </a:solidFill>
        <a:ln w="38100" cap="flat" cmpd="sng" algn="ctr">
          <a:solidFill>
            <a:schemeClr val="accent4">
              <a:hueOff val="4331538"/>
              <a:satOff val="-19987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84167-34D9-46BF-9C6D-9AF3A6B67CC4}">
      <dsp:nvSpPr>
        <dsp:cNvPr id="0" name=""/>
        <dsp:cNvSpPr/>
      </dsp:nvSpPr>
      <dsp:spPr>
        <a:xfrm rot="5400000">
          <a:off x="2959829" y="770114"/>
          <a:ext cx="552693" cy="9196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381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243E0-3FE6-40B6-BADD-3CBE8BB65D4B}">
      <dsp:nvSpPr>
        <dsp:cNvPr id="0" name=""/>
        <dsp:cNvSpPr/>
      </dsp:nvSpPr>
      <dsp:spPr>
        <a:xfrm>
          <a:off x="2867571" y="1044897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ЦОПП, центр трудовых ресурсов</a:t>
          </a:r>
          <a:endParaRPr lang="ru-RU" sz="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7571" y="1044897"/>
        <a:ext cx="830283" cy="727792"/>
      </dsp:txXfrm>
    </dsp:sp>
    <dsp:sp modelId="{3E4D89AE-1F63-4EF5-83F3-A85DB4416FA2}">
      <dsp:nvSpPr>
        <dsp:cNvPr id="0" name=""/>
        <dsp:cNvSpPr/>
      </dsp:nvSpPr>
      <dsp:spPr>
        <a:xfrm>
          <a:off x="3541197" y="702407"/>
          <a:ext cx="156657" cy="156657"/>
        </a:xfrm>
        <a:prstGeom prst="triangle">
          <a:avLst>
            <a:gd name="adj" fmla="val 100000"/>
          </a:avLst>
        </a:prstGeom>
        <a:solidFill>
          <a:schemeClr val="accent4">
            <a:hueOff val="6064154"/>
            <a:satOff val="-27981"/>
            <a:lumOff val="1030"/>
            <a:alphaOff val="0"/>
          </a:schemeClr>
        </a:solidFill>
        <a:ln w="38100" cap="flat" cmpd="sng" algn="ctr">
          <a:solidFill>
            <a:schemeClr val="accent4">
              <a:hueOff val="6064154"/>
              <a:satOff val="-27981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B930C-EDEB-485B-B058-F1FB630572F9}">
      <dsp:nvSpPr>
        <dsp:cNvPr id="0" name=""/>
        <dsp:cNvSpPr/>
      </dsp:nvSpPr>
      <dsp:spPr>
        <a:xfrm rot="5400000">
          <a:off x="3885028" y="518597"/>
          <a:ext cx="552693" cy="9196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381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80DC-C09E-4EB1-A8ED-CCC1141F1097}">
      <dsp:nvSpPr>
        <dsp:cNvPr id="0" name=""/>
        <dsp:cNvSpPr/>
      </dsp:nvSpPr>
      <dsp:spPr>
        <a:xfrm>
          <a:off x="3792770" y="793381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Интитуты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ТГУ, ПВГУС,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Направо.ру</a:t>
          </a:r>
          <a:endParaRPr lang="ru-RU" sz="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770" y="793381"/>
        <a:ext cx="830283" cy="727792"/>
      </dsp:txXfrm>
    </dsp:sp>
    <dsp:sp modelId="{C678314A-49F1-4307-B3E5-10E7DFAEE3E4}">
      <dsp:nvSpPr>
        <dsp:cNvPr id="0" name=""/>
        <dsp:cNvSpPr/>
      </dsp:nvSpPr>
      <dsp:spPr>
        <a:xfrm>
          <a:off x="4466396" y="450890"/>
          <a:ext cx="156657" cy="156657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381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BD900-6A31-47D9-92CA-5D295F4B6795}">
      <dsp:nvSpPr>
        <dsp:cNvPr id="0" name=""/>
        <dsp:cNvSpPr/>
      </dsp:nvSpPr>
      <dsp:spPr>
        <a:xfrm rot="5400000">
          <a:off x="4810228" y="267081"/>
          <a:ext cx="552693" cy="9196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381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90F4-1C19-4880-8ABC-DE3E958749E6}">
      <dsp:nvSpPr>
        <dsp:cNvPr id="0" name=""/>
        <dsp:cNvSpPr/>
      </dsp:nvSpPr>
      <dsp:spPr>
        <a:xfrm>
          <a:off x="4717969" y="541864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Колледжи: ТСПК, КТИХО, ТПК, ТКСТП</a:t>
          </a:r>
          <a:endParaRPr lang="ru-RU" sz="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7969" y="541864"/>
        <a:ext cx="830283" cy="727792"/>
      </dsp:txXfrm>
    </dsp:sp>
    <dsp:sp modelId="{8CF0D37A-66B8-4C61-B46B-55DBD847E1C2}">
      <dsp:nvSpPr>
        <dsp:cNvPr id="0" name=""/>
        <dsp:cNvSpPr/>
      </dsp:nvSpPr>
      <dsp:spPr>
        <a:xfrm>
          <a:off x="5391596" y="199374"/>
          <a:ext cx="156657" cy="156657"/>
        </a:xfrm>
        <a:prstGeom prst="triangle">
          <a:avLst>
            <a:gd name="adj" fmla="val 100000"/>
          </a:avLst>
        </a:prstGeom>
        <a:solidFill>
          <a:schemeClr val="accent4">
            <a:hueOff val="9529384"/>
            <a:satOff val="-43971"/>
            <a:lumOff val="1618"/>
            <a:alphaOff val="0"/>
          </a:schemeClr>
        </a:solidFill>
        <a:ln w="38100" cap="flat" cmpd="sng" algn="ctr">
          <a:solidFill>
            <a:schemeClr val="accent4">
              <a:hueOff val="9529384"/>
              <a:satOff val="-43971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DA3C7-6371-4F0A-B359-046A3C517517}">
      <dsp:nvSpPr>
        <dsp:cNvPr id="0" name=""/>
        <dsp:cNvSpPr/>
      </dsp:nvSpPr>
      <dsp:spPr>
        <a:xfrm rot="5400000">
          <a:off x="5735427" y="15564"/>
          <a:ext cx="552693" cy="9196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381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53FE-376B-4AB7-BA0C-E5AAEBA0A9D5}">
      <dsp:nvSpPr>
        <dsp:cNvPr id="0" name=""/>
        <dsp:cNvSpPr/>
      </dsp:nvSpPr>
      <dsp:spPr>
        <a:xfrm>
          <a:off x="5643169" y="290348"/>
          <a:ext cx="830283" cy="72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Предприятия: АВТОВАЗ, Транспорт будущего,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Эковоз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3169" y="290348"/>
        <a:ext cx="830283" cy="727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968B1-A9B1-4845-88F1-A13A6CBA581F}">
      <dsp:nvSpPr>
        <dsp:cNvPr id="0" name=""/>
        <dsp:cNvSpPr/>
      </dsp:nvSpPr>
      <dsp:spPr>
        <a:xfrm>
          <a:off x="0" y="851634"/>
          <a:ext cx="2522962" cy="100918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Проведено 9 профильных смен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IT</a:t>
          </a:r>
          <a:r>
            <a:rPr lang="ru-RU" sz="1000" b="1" kern="1200" dirty="0" smtClean="0"/>
            <a:t>- направления</a:t>
          </a:r>
          <a:r>
            <a:rPr lang="ru-RU" sz="1000" kern="1200" dirty="0" smtClean="0"/>
            <a:t>	</a:t>
          </a:r>
          <a:endParaRPr lang="ru-RU" sz="1000" kern="1200" dirty="0"/>
        </a:p>
      </dsp:txBody>
      <dsp:txXfrm>
        <a:off x="0" y="851634"/>
        <a:ext cx="2270666" cy="1009185"/>
      </dsp:txXfrm>
    </dsp:sp>
    <dsp:sp modelId="{06C4B2FD-CC64-4F4D-8637-B7D991BA6599}">
      <dsp:nvSpPr>
        <dsp:cNvPr id="0" name=""/>
        <dsp:cNvSpPr/>
      </dsp:nvSpPr>
      <dsp:spPr>
        <a:xfrm>
          <a:off x="2021255" y="850605"/>
          <a:ext cx="2522962" cy="10091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Участниками стали более 200 обучающихся</a:t>
          </a:r>
          <a:endParaRPr lang="ru-RU" sz="1000" b="1" kern="1200" dirty="0"/>
        </a:p>
      </dsp:txBody>
      <dsp:txXfrm>
        <a:off x="2525848" y="850605"/>
        <a:ext cx="1513777" cy="1009185"/>
      </dsp:txXfrm>
    </dsp:sp>
    <dsp:sp modelId="{17FF2A31-717A-479C-A4B0-EB366869AA86}">
      <dsp:nvSpPr>
        <dsp:cNvPr id="0" name=""/>
        <dsp:cNvSpPr/>
      </dsp:nvSpPr>
      <dsp:spPr>
        <a:xfrm>
          <a:off x="4039625" y="850605"/>
          <a:ext cx="2522962" cy="10091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Результаты ГИА: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ОГЭ- успешно сдали100%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ЕГЭ- 100 баллов по предмету информатика</a:t>
          </a:r>
          <a:endParaRPr lang="ru-RU" sz="1000" b="1" kern="1200" dirty="0"/>
        </a:p>
      </dsp:txBody>
      <dsp:txXfrm>
        <a:off x="4544218" y="850605"/>
        <a:ext cx="1513777" cy="1009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4BED-B63D-4FC3-8A81-AC3CA55A6F00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10731-85AB-4811-BF76-EFE56F342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5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0731-85AB-4811-BF76-EFE56F342F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6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00BEA2-51D4-3CF3-11CE-C7CE2632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AD76E8E-A68F-8F3B-F64D-78126BCA2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C83D786-05B4-174D-636C-EB1B9755A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4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7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7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221441"/>
            <a:ext cx="7869891" cy="392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7" y="1"/>
            <a:ext cx="7839635" cy="1114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NqAbb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4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lck.ru/3Nq8Y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7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4" y="0"/>
            <a:ext cx="9144004" cy="5715002"/>
            <a:chOff x="50796" y="1380782"/>
            <a:chExt cx="9144004" cy="5715002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4377267" y="4661429"/>
              <a:ext cx="4817533" cy="10535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800" dirty="0" smtClean="0">
                  <a:solidFill>
                    <a:schemeClr val="bg1"/>
                  </a:solidFill>
                </a:rPr>
                <a:t>Докладчик:</a:t>
              </a:r>
              <a:br>
                <a:rPr lang="ru-RU" sz="1800" dirty="0" smtClean="0">
                  <a:solidFill>
                    <a:schemeClr val="bg1"/>
                  </a:solidFill>
                </a:rPr>
              </a:br>
              <a:r>
                <a:rPr lang="ru-RU" sz="1800" dirty="0" smtClean="0">
                  <a:solidFill>
                    <a:schemeClr val="bg1"/>
                  </a:solidFill>
                </a:rPr>
                <a:t>Валеева Светлана Анатольевна,</a:t>
              </a:r>
              <a:br>
                <a:rPr lang="ru-RU" sz="1800" dirty="0" smtClean="0">
                  <a:solidFill>
                    <a:schemeClr val="bg1"/>
                  </a:solidFill>
                </a:rPr>
              </a:br>
              <a:r>
                <a:rPr lang="ru-RU" sz="1800" dirty="0" smtClean="0">
                  <a:solidFill>
                    <a:schemeClr val="bg1"/>
                  </a:solidFill>
                </a:rPr>
                <a:t>начальник управления образованием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Асбестовского</a:t>
              </a:r>
              <a:r>
                <a:rPr lang="ru-RU" sz="1800" dirty="0" smtClean="0">
                  <a:solidFill>
                    <a:schemeClr val="bg1"/>
                  </a:solidFill>
                </a:rPr>
                <a:t> городского округа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3" descr="C:\ДОКУМЕНТЫ\ДЛЯ ОФОРМЛЕНИЯ _Рамки и изображения\оформление\80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5" t="43" r="11024" b="35203"/>
            <a:stretch/>
          </p:blipFill>
          <p:spPr bwMode="auto">
            <a:xfrm rot="5400000">
              <a:off x="1765297" y="-333719"/>
              <a:ext cx="5715002" cy="9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2405205" y="1936619"/>
              <a:ext cx="6528827" cy="194033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/>
              <a:r>
                <a:rPr lang="ru-RU" altLang="ru-RU" sz="3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/>
              </a:r>
              <a:br>
                <a:rPr lang="ru-RU" altLang="ru-RU" sz="3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</a:br>
              <a:r>
                <a:rPr lang="ru-RU" altLang="ru-RU" sz="3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 </a:t>
              </a:r>
              <a:r>
                <a:rPr lang="ru-RU" sz="32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</a:t>
              </a:r>
              <a:r>
                <a:rPr lang="ru-RU" sz="32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функционирование классов «Российские технологии»</a:t>
              </a:r>
              <a:endPara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ru-RU" sz="32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Подзаголовок 2"/>
            <p:cNvSpPr txBox="1">
              <a:spLocks/>
            </p:cNvSpPr>
            <p:nvPr/>
          </p:nvSpPr>
          <p:spPr>
            <a:xfrm>
              <a:off x="139988" y="5968152"/>
              <a:ext cx="6421586" cy="8715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900" dirty="0" smtClean="0">
                  <a:solidFill>
                    <a:schemeClr val="bg1"/>
                  </a:solidFill>
                </a:rPr>
                <a:t/>
              </a:r>
              <a:br>
                <a:rPr lang="ru-RU" sz="1900" dirty="0" smtClean="0">
                  <a:solidFill>
                    <a:schemeClr val="bg1"/>
                  </a:solidFill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МБУ «Школа № 93»</a:t>
              </a:r>
            </a:p>
            <a:p>
              <a:pPr algn="l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Малышева Светлана Владимировна</a:t>
              </a:r>
            </a:p>
            <a:p>
              <a:pPr algn="l"/>
              <a: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69" y="2428955"/>
            <a:ext cx="2853267" cy="213995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089337" y="299804"/>
            <a:ext cx="949325" cy="9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45" y="350982"/>
            <a:ext cx="8276869" cy="11147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Выпускник классов «Российские технологии»: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200" y="1221441"/>
            <a:ext cx="6280151" cy="39260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обладает </a:t>
            </a:r>
            <a:r>
              <a:rPr lang="ru-RU" dirty="0"/>
              <a:t>высоким уровнем технологической грамотности и инженерного мышления;</a:t>
            </a:r>
          </a:p>
          <a:p>
            <a:pPr lvl="0"/>
            <a:r>
              <a:rPr lang="ru-RU" dirty="0"/>
              <a:t>владеет навыками проектной и исследовательской работы;</a:t>
            </a:r>
          </a:p>
          <a:p>
            <a:pPr lvl="0"/>
            <a:r>
              <a:rPr lang="ru-RU" dirty="0"/>
              <a:t>осознанно выбирает инженерную или технологическую специальность для дальнейшего обучения;</a:t>
            </a:r>
          </a:p>
          <a:p>
            <a:pPr lvl="0"/>
            <a:r>
              <a:rPr lang="ru-RU" dirty="0"/>
              <a:t>готов к обучению в техническом вузе и последующей работе в высокотехнологичных отраслях РФ;</a:t>
            </a:r>
          </a:p>
          <a:p>
            <a:pPr lvl="0"/>
            <a:r>
              <a:rPr lang="ru-RU" dirty="0"/>
              <a:t>понимает значимость своего вклада в развитие отечественных технологий;</a:t>
            </a:r>
          </a:p>
          <a:p>
            <a:r>
              <a:rPr lang="ru-RU" dirty="0"/>
              <a:t>умеет применять знания на практике, предлагать инновационные решения.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0" y="709164"/>
            <a:ext cx="1400444" cy="18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477" y="1027478"/>
            <a:ext cx="6432699" cy="39260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повышение мотивации обучающихся к освоению инженерных профессий;</a:t>
            </a:r>
          </a:p>
          <a:p>
            <a:pPr lvl="0"/>
            <a:r>
              <a:rPr lang="ru-RU" dirty="0"/>
              <a:t>рост числа участников и победителей профильных олимпиад и конкурсов;</a:t>
            </a:r>
          </a:p>
          <a:p>
            <a:pPr lvl="0"/>
            <a:r>
              <a:rPr lang="ru-RU" dirty="0"/>
              <a:t>успешное поступление выпускников в технические вузы РФ;</a:t>
            </a:r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навыков проектной деятельности и работы в команде;</a:t>
            </a:r>
          </a:p>
          <a:p>
            <a:pPr lvl="0"/>
            <a:r>
              <a:rPr lang="ru-RU" dirty="0"/>
              <a:t>развитие партнёрской сети (вузы, предприятия, центры </a:t>
            </a:r>
            <a:r>
              <a:rPr lang="ru-RU" dirty="0" err="1"/>
              <a:t>допобразования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создание банка успешных ученических проектов с потенциалом внедрения;</a:t>
            </a:r>
          </a:p>
          <a:p>
            <a:r>
              <a:rPr lang="ru-RU" dirty="0"/>
              <a:t>укрепление престижа инженерных профессий среди молодёжи.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03" y="413698"/>
            <a:ext cx="1869546" cy="1402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55" y="1920356"/>
            <a:ext cx="1893694" cy="1420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03" y="3445126"/>
            <a:ext cx="1839096" cy="1383632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" y="4204563"/>
            <a:ext cx="1134331" cy="850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2" y="3072450"/>
            <a:ext cx="849085" cy="1132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" y="843664"/>
            <a:ext cx="1280282" cy="960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" y="1805001"/>
            <a:ext cx="950587" cy="12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223" y="128530"/>
            <a:ext cx="7839635" cy="11147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185" y="1022083"/>
            <a:ext cx="1981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/>
              <a:t>Всероссийские проекты: </a:t>
            </a:r>
          </a:p>
          <a:p>
            <a:pPr lvl="0" algn="ctr"/>
            <a:r>
              <a:rPr lang="ru-RU" sz="1000" b="1" dirty="0"/>
              <a:t>Школа новых </a:t>
            </a:r>
            <a:r>
              <a:rPr lang="ru-RU" sz="1000" b="1" dirty="0" smtClean="0"/>
              <a:t>технологий 2021-2022г.г</a:t>
            </a:r>
            <a:r>
              <a:rPr lang="ru-RU" sz="1000" b="1" dirty="0"/>
              <a:t>., </a:t>
            </a:r>
            <a:endParaRPr lang="ru-RU" sz="1000" b="1" dirty="0" smtClean="0"/>
          </a:p>
          <a:p>
            <a:pPr lvl="0" algn="ctr"/>
            <a:r>
              <a:rPr lang="ru-RU" sz="1000" b="1" dirty="0" smtClean="0"/>
              <a:t>Код будущего2023-2024, Наука </a:t>
            </a:r>
            <a:r>
              <a:rPr lang="ru-RU" sz="1000" b="1" dirty="0"/>
              <a:t>в регионы-2025-2026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27204020"/>
              </p:ext>
            </p:extLst>
          </p:nvPr>
        </p:nvGraphicFramePr>
        <p:xfrm>
          <a:off x="1488037" y="2710721"/>
          <a:ext cx="6565474" cy="271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28519"/>
          <a:stretch/>
        </p:blipFill>
        <p:spPr bwMode="auto">
          <a:xfrm>
            <a:off x="1488037" y="2037746"/>
            <a:ext cx="6561444" cy="14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0401" y="945138"/>
            <a:ext cx="1796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/>
              <a:t>12 компетенций чемпионата Высоких технологий Профессионалы.</a:t>
            </a:r>
          </a:p>
          <a:p>
            <a:pPr lvl="0" algn="ctr"/>
            <a:r>
              <a:rPr lang="ru-RU" sz="1000" b="1" dirty="0"/>
              <a:t>Ежегодные победы на уровне региона, России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05380" y="917252"/>
            <a:ext cx="20002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/>
              <a:t>Победы в олимпиадах по направлению Робототехника, Информационная </a:t>
            </a:r>
            <a:r>
              <a:rPr lang="ru-RU" sz="1000" b="1" dirty="0" smtClean="0"/>
              <a:t>безопасность</a:t>
            </a:r>
          </a:p>
          <a:p>
            <a:pPr lvl="0" algn="ctr"/>
            <a:r>
              <a:rPr lang="ru-RU" sz="1000" b="1" dirty="0" smtClean="0"/>
              <a:t>Конкурсы: ИНФО-мир, ВЗЛЁТ</a:t>
            </a:r>
            <a:endParaRPr lang="ru-RU" sz="1000" b="1" dirty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266" y="5267075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8"/>
              </a:rPr>
              <a:t>Видео: Как все начиналось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" y="4107674"/>
            <a:ext cx="1033671" cy="10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0635" y="-1097599"/>
            <a:ext cx="4953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АСБЕСТОВСКИЙ ГОРОДСКОЙ ОКРУГ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17" y="-1342937"/>
            <a:ext cx="323447" cy="399226"/>
          </a:xfr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52763" y="1255713"/>
            <a:ext cx="60150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342900" indent="-342900" eaLnBrk="1" hangingPunct="1">
              <a:buFont typeface="Wingdings" pitchFamily="2" charset="2"/>
              <a:buChar char="ü"/>
            </a:pPr>
            <a:endParaRPr lang="ru-RU" alt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2140" y="5524500"/>
            <a:ext cx="7832271" cy="2405742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125349" y="4290088"/>
            <a:ext cx="110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srgbClr val="003374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05052" y="20638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3374"/>
              </a:solidFill>
            </a:endParaRPr>
          </a:p>
        </p:txBody>
      </p:sp>
      <p:pic>
        <p:nvPicPr>
          <p:cNvPr id="3074" name="Picture 2" descr="333502-PAVUF7-7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8"/>
          <a:stretch>
            <a:fillRect/>
          </a:stretch>
        </p:blipFill>
        <p:spPr bwMode="auto">
          <a:xfrm rot="16200000">
            <a:off x="111875888" y="110245525"/>
            <a:ext cx="68405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5" name="Picture 3" descr="333502-PAVUF7-7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8"/>
          <a:stretch>
            <a:fillRect/>
          </a:stretch>
        </p:blipFill>
        <p:spPr bwMode="auto">
          <a:xfrm rot="16200000">
            <a:off x="14307231" y="86172902"/>
            <a:ext cx="68405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" y="158882"/>
            <a:ext cx="336606" cy="538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979" y="336739"/>
            <a:ext cx="6655399" cy="677333"/>
          </a:xfrm>
        </p:spPr>
        <p:txBody>
          <a:bodyPr>
            <a:noAutofit/>
          </a:bodyPr>
          <a:lstStyle/>
          <a:p>
            <a:pPr lvl="0" algn="ctr" defTabSz="1111250">
              <a:spcAft>
                <a:spcPct val="35000"/>
              </a:spcAft>
            </a:pPr>
            <a:r>
              <a:rPr lang="ru-RU" sz="2800" b="1" dirty="0" smtClean="0">
                <a:solidFill>
                  <a:srgbClr val="1D3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800" b="1" dirty="0">
                <a:solidFill>
                  <a:srgbClr val="1D3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1D3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D3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обучающимися специальностей технического направления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2040330" y="1499699"/>
            <a:ext cx="862651" cy="1646896"/>
          </a:xfrm>
          <a:prstGeom prst="chevron">
            <a:avLst>
              <a:gd name="adj" fmla="val 62310"/>
            </a:avLst>
          </a:pr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Нашивка 25"/>
          <p:cNvSpPr/>
          <p:nvPr/>
        </p:nvSpPr>
        <p:spPr>
          <a:xfrm>
            <a:off x="4721115" y="1499699"/>
            <a:ext cx="862651" cy="1576722"/>
          </a:xfrm>
          <a:prstGeom prst="chevron">
            <a:avLst>
              <a:gd name="adj" fmla="val 62310"/>
            </a:avLst>
          </a:pr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557417" y="1471425"/>
            <a:ext cx="2267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Особо </a:t>
            </a:r>
            <a:r>
              <a:rPr lang="ru-RU" sz="1600" dirty="0" smtClean="0"/>
              <a:t>остро</a:t>
            </a:r>
          </a:p>
          <a:p>
            <a:pPr lvl="0"/>
            <a:r>
              <a:rPr lang="ru-RU" sz="1600" dirty="0" smtClean="0"/>
              <a:t> стоит вопрос</a:t>
            </a:r>
          </a:p>
          <a:p>
            <a:pPr lvl="0"/>
            <a:r>
              <a:rPr lang="ru-RU" sz="1600" dirty="0" smtClean="0"/>
              <a:t>Обеспечения </a:t>
            </a:r>
            <a:r>
              <a:rPr lang="ru-RU" sz="1600" dirty="0"/>
              <a:t>кадрами</a:t>
            </a:r>
            <a:r>
              <a:rPr lang="en-US" sz="1600" dirty="0"/>
              <a:t> </a:t>
            </a:r>
            <a:r>
              <a:rPr lang="ru-RU" sz="1600" dirty="0"/>
              <a:t>технического направления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9396" y="1480447"/>
            <a:ext cx="1983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2025 году увеличено число бюджетных мест по </a:t>
            </a:r>
            <a:r>
              <a:rPr lang="ru-RU" sz="1600" dirty="0" smtClean="0"/>
              <a:t>техническому направлению </a:t>
            </a:r>
            <a:endParaRPr lang="ru-RU" sz="16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8858" y="1270096"/>
            <a:ext cx="427037" cy="778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01" y="0"/>
            <a:ext cx="1465354" cy="1465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9550" y="4993527"/>
            <a:ext cx="8622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Интервью </a:t>
            </a:r>
            <a:r>
              <a:rPr lang="ru-RU" sz="1600" dirty="0" smtClean="0"/>
              <a:t>директора </a:t>
            </a:r>
            <a:r>
              <a:rPr lang="ru-RU" sz="1600" dirty="0"/>
              <a:t>Института образования </a:t>
            </a:r>
            <a:r>
              <a:rPr lang="ru-RU" sz="1600" dirty="0" smtClean="0"/>
              <a:t>ВШЭ: </a:t>
            </a:r>
            <a:r>
              <a:rPr lang="en-US" sz="1200" b="1" dirty="0" smtClean="0">
                <a:hlinkClick r:id="rId7"/>
              </a:rPr>
              <a:t>https</a:t>
            </a:r>
            <a:r>
              <a:rPr lang="en-US" sz="1200" b="1" dirty="0">
                <a:hlinkClick r:id="rId7"/>
              </a:rPr>
              <a:t>://clck.ru/3Nq8YC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79064" y="2107727"/>
            <a:ext cx="30290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потребность в </a:t>
            </a:r>
            <a:r>
              <a:rPr lang="ru-RU" sz="1600" dirty="0" smtClean="0"/>
              <a:t>высокопрофессиональных </a:t>
            </a:r>
            <a:r>
              <a:rPr lang="ru-RU" sz="1600" dirty="0"/>
              <a:t>специалистах не уменьшится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052" y="3750903"/>
            <a:ext cx="2096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D3C7A"/>
                </a:solidFill>
              </a:rPr>
              <a:t>72%</a:t>
            </a:r>
            <a:r>
              <a:rPr lang="ru-RU" sz="1400" dirty="0" smtClean="0"/>
              <a:t> выпускников 11 </a:t>
            </a:r>
            <a:r>
              <a:rPr lang="ru-RU" sz="1400" dirty="0" err="1" smtClean="0"/>
              <a:t>кл</a:t>
            </a:r>
            <a:r>
              <a:rPr lang="ru-RU" sz="1400" dirty="0" smtClean="0"/>
              <a:t>.  определились с профессией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3823" y="3769855"/>
            <a:ext cx="226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D3C7A"/>
                </a:solidFill>
              </a:rPr>
              <a:t>39%</a:t>
            </a:r>
            <a:r>
              <a:rPr lang="ru-RU" sz="1400" dirty="0" smtClean="0"/>
              <a:t> выпускников рассматривают несколько вариантов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16598" y="3769854"/>
            <a:ext cx="157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D3C7A"/>
                </a:solidFill>
              </a:rPr>
              <a:t>17%</a:t>
            </a:r>
            <a:r>
              <a:rPr lang="ru-RU" sz="1400" dirty="0" smtClean="0"/>
              <a:t> пока не сделали выбор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25018" y="3745551"/>
            <a:ext cx="2112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D3C7A"/>
                </a:solidFill>
              </a:rPr>
              <a:t>51 %</a:t>
            </a:r>
            <a:r>
              <a:rPr lang="ru-RU" sz="2800" b="1" dirty="0">
                <a:solidFill>
                  <a:srgbClr val="1D3C7A"/>
                </a:solidFill>
              </a:rPr>
              <a:t> </a:t>
            </a:r>
            <a:r>
              <a:rPr lang="ru-RU" sz="1400" dirty="0"/>
              <a:t>выбрали и образование и профессию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5052" y="1315250"/>
            <a:ext cx="237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Интервью </a:t>
            </a:r>
          </a:p>
          <a:p>
            <a:pPr algn="ctr"/>
            <a:r>
              <a:rPr lang="ru-RU" sz="1200" dirty="0" smtClean="0"/>
              <a:t>директора </a:t>
            </a:r>
            <a:r>
              <a:rPr lang="ru-RU" sz="1200" dirty="0"/>
              <a:t>Института образования </a:t>
            </a:r>
            <a:r>
              <a:rPr lang="ru-RU" sz="1200" dirty="0" smtClean="0"/>
              <a:t>ВШЭ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24720" y="3436868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D3C7A"/>
                </a:solidFill>
              </a:rPr>
              <a:t>СТАТИСТИКА 2025 г:</a:t>
            </a:r>
            <a:endParaRPr lang="ru-RU" b="1" dirty="0">
              <a:solidFill>
                <a:srgbClr val="1D3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9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2561" y="74185"/>
            <a:ext cx="1352640" cy="1098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914" y="-10555"/>
            <a:ext cx="3812115" cy="111477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Цель проекта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7101" y="1649055"/>
            <a:ext cx="5456960" cy="34258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800" dirty="0"/>
              <a:t>сформировать у обучающихся базовые и углублённые знания в области современных технологий и инженерии;</a:t>
            </a:r>
          </a:p>
          <a:p>
            <a:pPr lvl="0"/>
            <a:r>
              <a:rPr lang="ru-RU" sz="1800" dirty="0"/>
              <a:t>развить навыки проектной и исследовательской деятельности;</a:t>
            </a:r>
          </a:p>
          <a:p>
            <a:pPr lvl="0"/>
            <a:r>
              <a:rPr lang="ru-RU" sz="1800" dirty="0"/>
              <a:t>обеспечить раннюю профориентацию в сфере российских технологий;</a:t>
            </a:r>
          </a:p>
          <a:p>
            <a:pPr lvl="0"/>
            <a:r>
              <a:rPr lang="ru-RU" sz="1800" dirty="0"/>
              <a:t>создать условия для практического применения знаний через взаимодействие с вузами и предприятиями;</a:t>
            </a:r>
          </a:p>
          <a:p>
            <a:r>
              <a:rPr lang="ru-RU" sz="1800" dirty="0"/>
              <a:t>способствовать формированию патриотизма и осознания значимости вклада в развитие отечественной науки и техники.</a:t>
            </a:r>
            <a:endParaRPr lang="ru-RU" sz="1800" dirty="0"/>
          </a:p>
        </p:txBody>
      </p:sp>
      <p:pic>
        <p:nvPicPr>
          <p:cNvPr id="5" name="Group 1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212" y="2952164"/>
            <a:ext cx="3263213" cy="21227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3488" y="1061038"/>
            <a:ext cx="3906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мотивированных и компетентных школьников к освоению инженерных и технологических специальностей, обеспечивающих технологический суверенитет РФ.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7101" y="1172622"/>
            <a:ext cx="505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адачи </a:t>
            </a:r>
            <a:r>
              <a:rPr lang="ru-RU" b="1" dirty="0"/>
              <a:t>проекта «Инженерные классы»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B2C5D7D-1872-BD23-40BD-9649F6460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1" y="239389"/>
            <a:ext cx="463080" cy="50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779727"/>
            <a:ext cx="7869891" cy="336774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Перечень классов «Российские технологии» и количество обучающихся в них:</a:t>
            </a:r>
          </a:p>
          <a:p>
            <a:r>
              <a:rPr lang="ru-RU" dirty="0"/>
              <a:t>2025-2026 учебный год (фактически 10 класс-21)</a:t>
            </a:r>
          </a:p>
          <a:p>
            <a:r>
              <a:rPr lang="ru-RU" dirty="0"/>
              <a:t>2026-2027 учебный год (план 10 класс-20, 11 класс-21)</a:t>
            </a:r>
          </a:p>
          <a:p>
            <a:r>
              <a:rPr lang="ru-RU" dirty="0"/>
              <a:t>2027-2028 учебный год (план 10 класс-20, 11 класс-20)</a:t>
            </a:r>
          </a:p>
          <a:p>
            <a:pPr lvl="0"/>
            <a:r>
              <a:rPr lang="ru-RU" dirty="0"/>
              <a:t>обучающиеся 10–11‑х классов </a:t>
            </a:r>
          </a:p>
          <a:p>
            <a:pPr lvl="0"/>
            <a:r>
              <a:rPr lang="ru-RU" dirty="0"/>
              <a:t>педагоги, реализующие программы инженерно‑технологической направленности;</a:t>
            </a:r>
          </a:p>
          <a:p>
            <a:pPr lvl="0"/>
            <a:r>
              <a:rPr lang="ru-RU" dirty="0"/>
              <a:t>родители (законные представители) обучающихся;</a:t>
            </a:r>
          </a:p>
          <a:p>
            <a:r>
              <a:rPr lang="ru-RU" dirty="0"/>
              <a:t>партнёры: вузы, предприятия, центры дополнительного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16" y="449828"/>
            <a:ext cx="1773198" cy="132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6800" y="2672834"/>
            <a:ext cx="7876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 Светлана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 Светлана Владимировна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8578" y="3692804"/>
            <a:ext cx="2670433" cy="126536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5732" y="2781890"/>
            <a:ext cx="3096126" cy="63626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</a:t>
            </a:r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уже реализуются в ОУ,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 прошли ПК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94865" y="2548148"/>
            <a:ext cx="2309163" cy="91769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реализация программ во 2 п/г,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необходимости направление запроса на организацию ПК педагогов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832" y="2784014"/>
            <a:ext cx="2774391" cy="55173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Реализуются в рамках учебного плана ОУ</a:t>
            </a:r>
          </a:p>
        </p:txBody>
      </p:sp>
      <p:sp>
        <p:nvSpPr>
          <p:cNvPr id="12" name="Заголовок 32"/>
          <p:cNvSpPr txBox="1">
            <a:spLocks/>
          </p:cNvSpPr>
          <p:nvPr/>
        </p:nvSpPr>
        <p:spPr>
          <a:xfrm>
            <a:off x="-1745458" y="335223"/>
            <a:ext cx="10113087" cy="664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образовательного процесса</a:t>
            </a:r>
            <a:endParaRPr lang="ru-RU" sz="2400" b="1" kern="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832" y="1054230"/>
            <a:ext cx="2951785" cy="125685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10-11 </a:t>
            </a:r>
            <a:r>
              <a:rPr lang="ru-RU" sz="1200" b="1" kern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</a:t>
            </a:r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технологический, 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естественно-научный профиль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Рабочие </a:t>
            </a:r>
            <a:r>
              <a:rPr lang="ru-RU" sz="12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углубленного уровня                </a:t>
            </a:r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предметам : «Математика», 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«Информатика», 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«Физика»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2555" y="1139226"/>
            <a:ext cx="5057445" cy="110405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Элективные курсы/спецкурсы: 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авиастроение</a:t>
            </a:r>
            <a:r>
              <a:rPr lang="ru-RU" sz="1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БПЛА </a:t>
            </a:r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u="sng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технологии современного производства</a:t>
            </a:r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аддитивные технологии </a:t>
            </a:r>
          </a:p>
          <a:p>
            <a:pPr algn="ctr"/>
            <a:endParaRPr lang="ru-RU" sz="120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общеобразовательные программы, внеурочная деятельность:</a:t>
            </a:r>
          </a:p>
          <a:p>
            <a:pPr algn="ctr"/>
            <a:r>
              <a:rPr lang="ru-RU" sz="12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робототехника, инженерный практикум</a:t>
            </a:r>
          </a:p>
          <a:p>
            <a:pPr algn="ctr"/>
            <a:endParaRPr lang="ru-RU" sz="120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608120" y="231108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96314" y="225090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124214" y="3077508"/>
            <a:ext cx="253969" cy="113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810" y="3642307"/>
            <a:ext cx="2670433" cy="126536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7346" y="3737474"/>
            <a:ext cx="2670433" cy="126536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28" y="141136"/>
            <a:ext cx="715488" cy="953984"/>
          </a:xfrm>
          <a:prstGeom prst="rect">
            <a:avLst/>
          </a:prstGeom>
        </p:spPr>
      </p:pic>
      <p:pic>
        <p:nvPicPr>
          <p:cNvPr id="2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60" y="3818327"/>
            <a:ext cx="1352426" cy="1014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61" y="3862159"/>
            <a:ext cx="1354660" cy="10159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784960"/>
            <a:ext cx="1408594" cy="10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3A1690-A0E8-DBBD-2155-BB0769D9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>
            <a:extLst>
              <a:ext uri="{FF2B5EF4-FFF2-40B4-BE49-F238E27FC236}">
                <a16:creationId xmlns:a16="http://schemas.microsoft.com/office/drawing/2014/main" xmlns="" id="{C240AFD2-20F1-1CC8-AE8B-684052751F41}"/>
              </a:ext>
            </a:extLst>
          </p:cNvPr>
          <p:cNvGrpSpPr>
            <a:grpSpLocks/>
          </p:cNvGrpSpPr>
          <p:nvPr/>
        </p:nvGrpSpPr>
        <p:grpSpPr bwMode="auto">
          <a:xfrm>
            <a:off x="6352" y="283759"/>
            <a:ext cx="9137650" cy="572247"/>
            <a:chOff x="6351" y="-940"/>
            <a:chExt cx="9137650" cy="765032"/>
          </a:xfrm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xmlns="" id="{662AAAAA-CD25-2F68-249E-80AA75ECF2B4}"/>
                </a:ext>
              </a:extLst>
            </p:cNvPr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57">
                <a:defRPr/>
              </a:pPr>
              <a:r>
                <a:rPr lang="ru-RU" sz="1400" dirty="0"/>
                <a:t>Проведение тематических мероприятий, проектов</a:t>
              </a:r>
              <a:endParaRPr lang="ru-RU" altLang="ru-RU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Группа 29">
              <a:extLst>
                <a:ext uri="{FF2B5EF4-FFF2-40B4-BE49-F238E27FC236}">
                  <a16:creationId xmlns:a16="http://schemas.microsoft.com/office/drawing/2014/main" xmlns="" id="{7A156E02-8336-52FB-E548-BF2821D0D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1" y="-940"/>
              <a:ext cx="9137650" cy="765032"/>
              <a:chOff x="-17878" y="1405214"/>
              <a:chExt cx="9196386" cy="1318561"/>
            </a:xfrm>
          </p:grpSpPr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xmlns="" id="{00F6DA4B-1376-69CA-DAB2-0668A057E7B4}"/>
                  </a:ext>
                </a:extLst>
              </p:cNvPr>
              <p:cNvSpPr/>
              <p:nvPr/>
            </p:nvSpPr>
            <p:spPr>
              <a:xfrm>
                <a:off x="3276348" y="1405214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57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xmlns="" id="{C081E9AD-53FE-F05E-D504-A6C14E3867E7}"/>
                  </a:ext>
                </a:extLst>
              </p:cNvPr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57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xmlns="" id="{C0AEB915-D7BB-3324-1F34-CB71B53FE2DC}"/>
                  </a:ext>
                </a:extLst>
              </p:cNvPr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57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xmlns="" id="{3186773C-4693-2DB6-EE55-B407B6578680}"/>
              </a:ext>
            </a:extLst>
          </p:cNvPr>
          <p:cNvSpPr/>
          <p:nvPr/>
        </p:nvSpPr>
        <p:spPr bwMode="auto">
          <a:xfrm>
            <a:off x="9426" y="5295995"/>
            <a:ext cx="9144000" cy="134186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AutoShape 2" descr="blob:https://web.telegram.org/526f2191-7f3d-494e-ab46-4edbbd66aef5">
            <a:extLst>
              <a:ext uri="{FF2B5EF4-FFF2-40B4-BE49-F238E27FC236}">
                <a16:creationId xmlns:a16="http://schemas.microsoft.com/office/drawing/2014/main" xmlns="" id="{D7DE2C2D-79D5-7227-7706-E5E51F6EBD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97" y="176458"/>
            <a:ext cx="228630" cy="2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4" name="AutoShape 5" descr="В Самарской области наградили победителей творческого конкурса &quot;Мой учитель  – мой наставник&quot; | СОВА - главные новости Самары">
            <a:extLst>
              <a:ext uri="{FF2B5EF4-FFF2-40B4-BE49-F238E27FC236}">
                <a16:creationId xmlns:a16="http://schemas.microsoft.com/office/drawing/2014/main" xmlns="" id="{F820C34C-79F8-C5FE-93E8-32B3AFA9C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011" y="290773"/>
            <a:ext cx="228630" cy="2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5" name="AutoShape 7" descr="В Самарской области наградили победителей творческого конкурса &quot;Мой учитель  – мой наставник&quot; | СОВА - главные новости Самары">
            <a:extLst>
              <a:ext uri="{FF2B5EF4-FFF2-40B4-BE49-F238E27FC236}">
                <a16:creationId xmlns:a16="http://schemas.microsoft.com/office/drawing/2014/main" xmlns="" id="{1E6FDB2D-6E8C-E402-469A-786C635EF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326" y="405088"/>
            <a:ext cx="228630" cy="2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AutoShape 2" descr="blob:https://web.telegram.org/ffac929d-69d9-41db-9533-6532b14d2d86">
            <a:extLst>
              <a:ext uri="{FF2B5EF4-FFF2-40B4-BE49-F238E27FC236}">
                <a16:creationId xmlns:a16="http://schemas.microsoft.com/office/drawing/2014/main" xmlns="" id="{7C9A7F9C-0C11-1A30-34AA-915811EA1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41" y="519403"/>
            <a:ext cx="228630" cy="2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xmlns="" id="{11863963-6D77-B969-67AC-FD86418D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9590" y="5046191"/>
            <a:ext cx="2133600" cy="273943"/>
          </a:xfrm>
        </p:spPr>
        <p:txBody>
          <a:bodyPr/>
          <a:lstStyle/>
          <a:p>
            <a:fld id="{69AA0438-FDE2-4D42-8FE0-4F4D6D8D5FE9}" type="slidenum">
              <a:rPr lang="ru-RU" smtClean="0"/>
              <a:t>6</a:t>
            </a:fld>
            <a:endParaRPr lang="ru-RU" dirty="0"/>
          </a:p>
        </p:txBody>
      </p:sp>
      <p:sp>
        <p:nvSpPr>
          <p:cNvPr id="10" name="Скругленный прямоугольник 102">
            <a:extLst>
              <a:ext uri="{FF2B5EF4-FFF2-40B4-BE49-F238E27FC236}">
                <a16:creationId xmlns:a16="http://schemas.microsoft.com/office/drawing/2014/main" xmlns="" id="{B87483C4-FA2E-6A1D-FF5E-588C1C8C1450}"/>
              </a:ext>
            </a:extLst>
          </p:cNvPr>
          <p:cNvSpPr/>
          <p:nvPr/>
        </p:nvSpPr>
        <p:spPr>
          <a:xfrm>
            <a:off x="301809" y="1021057"/>
            <a:ext cx="4236072" cy="11246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Тематические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недели технологий и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нженерии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0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мастер‑классы от специалистов предприятий и вузов;</a:t>
            </a:r>
          </a:p>
          <a:p>
            <a:pPr lvl="0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экскурсии на производства и в лаборатории вузов; предприятий города</a:t>
            </a:r>
          </a:p>
          <a:p>
            <a:pPr algn="ctr"/>
            <a:endParaRPr lang="ru-RU" sz="105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66">
            <a:extLst>
              <a:ext uri="{FF2B5EF4-FFF2-40B4-BE49-F238E27FC236}">
                <a16:creationId xmlns:a16="http://schemas.microsoft.com/office/drawing/2014/main" xmlns="" id="{CACE56F7-00C8-8A36-3FBC-C7C8107CC457}"/>
              </a:ext>
            </a:extLst>
          </p:cNvPr>
          <p:cNvSpPr/>
          <p:nvPr/>
        </p:nvSpPr>
        <p:spPr>
          <a:xfrm>
            <a:off x="301809" y="3472473"/>
            <a:ext cx="4236072" cy="1080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62">
            <a:extLst>
              <a:ext uri="{FF2B5EF4-FFF2-40B4-BE49-F238E27FC236}">
                <a16:creationId xmlns:a16="http://schemas.microsoft.com/office/drawing/2014/main" xmlns="" id="{A608A67B-0BB8-B21B-1DEF-B81CD7CB5C5C}"/>
              </a:ext>
            </a:extLst>
          </p:cNvPr>
          <p:cNvSpPr/>
          <p:nvPr/>
        </p:nvSpPr>
        <p:spPr>
          <a:xfrm>
            <a:off x="4734040" y="1021057"/>
            <a:ext cx="4236072" cy="11554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Взаимодействие школ с университетами и предприятиями, профориентационные мероприятия</a:t>
            </a:r>
          </a:p>
          <a:p>
            <a:pPr lvl="0"/>
            <a:endParaRPr lang="ru-RU" sz="1200" b="1" kern="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Скругленный прямоугольник 102">
            <a:extLst>
              <a:ext uri="{FF2B5EF4-FFF2-40B4-BE49-F238E27FC236}">
                <a16:creationId xmlns:a16="http://schemas.microsoft.com/office/drawing/2014/main" xmlns="" id="{05DF4733-F0B2-A641-2194-135099DFE295}"/>
              </a:ext>
            </a:extLst>
          </p:cNvPr>
          <p:cNvSpPr/>
          <p:nvPr/>
        </p:nvSpPr>
        <p:spPr>
          <a:xfrm>
            <a:off x="383898" y="2231070"/>
            <a:ext cx="4153983" cy="11554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Всероссийская олимпиада школьников, «Национальная технологическая олимпиада» региональном конкурсе ВЗЛЕТ.);</a:t>
            </a:r>
          </a:p>
          <a:p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хакатоны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инженерные соревнования, конкурсы и участие в национальных проектах</a:t>
            </a:r>
          </a:p>
          <a:p>
            <a:pPr lvl="0"/>
            <a:endParaRPr lang="ru-RU" sz="1200" b="1" kern="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Профильные </a:t>
            </a: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смены в ВЕГЕ и нашей школе</a:t>
            </a:r>
          </a:p>
          <a:p>
            <a:pPr lvl="0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итоговых проектов перед экспертами, ежегодный традиционный конкурс «Золотой проект».</a:t>
            </a:r>
          </a:p>
          <a:p>
            <a:pPr lvl="0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Итоговая научно-практическая конференция школы с привлечением партнеров школы</a:t>
            </a:r>
          </a:p>
          <a:p>
            <a:pPr algn="ctr"/>
            <a:endParaRPr lang="ru-RU" sz="105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Скругленный прямоугольник 66">
            <a:extLst>
              <a:ext uri="{FF2B5EF4-FFF2-40B4-BE49-F238E27FC236}">
                <a16:creationId xmlns:a16="http://schemas.microsoft.com/office/drawing/2014/main" xmlns="" id="{CACE56F7-00C8-8A36-3FBC-C7C8107CC457}"/>
              </a:ext>
            </a:extLst>
          </p:cNvPr>
          <p:cNvSpPr/>
          <p:nvPr/>
        </p:nvSpPr>
        <p:spPr>
          <a:xfrm>
            <a:off x="4734040" y="3724729"/>
            <a:ext cx="4153983" cy="8472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Создана </a:t>
            </a: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на базе ОУ </a:t>
            </a:r>
            <a:r>
              <a:rPr lang="ru-RU" sz="12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стажировочных</a:t>
            </a: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площадок  по развитию инженерного мышления </a:t>
            </a: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(региональная опорная площадка по профориентации) </a:t>
            </a:r>
            <a:endParaRPr lang="ru-RU" sz="1200" b="1" kern="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Скругленный прямоугольник 66">
            <a:extLst>
              <a:ext uri="{FF2B5EF4-FFF2-40B4-BE49-F238E27FC236}">
                <a16:creationId xmlns:a16="http://schemas.microsoft.com/office/drawing/2014/main" xmlns="" id="{CACE56F7-00C8-8A36-3FBC-C7C8107CC457}"/>
              </a:ext>
            </a:extLst>
          </p:cNvPr>
          <p:cNvSpPr/>
          <p:nvPr/>
        </p:nvSpPr>
        <p:spPr>
          <a:xfrm>
            <a:off x="4694896" y="2272666"/>
            <a:ext cx="4153983" cy="1294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Итоговая выставка кружков АВТОВАЗ</a:t>
            </a:r>
          </a:p>
          <a:p>
            <a:pPr lvl="0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и проведение конкурса по плану департамента нашей школой «Можно в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?»</a:t>
            </a:r>
          </a:p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Участие в мероприятиях, организованных партнёрами: вузы, предприятия, центры дополнительного образования.</a:t>
            </a:r>
            <a:endParaRPr lang="ru-RU" sz="11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717010" y="3113517"/>
            <a:ext cx="214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latin typeface="Calibri"/>
                <a:cs typeface="Calibri"/>
              </a:rPr>
              <a:t>Робототехника</a:t>
            </a:r>
            <a:endParaRPr sz="135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11749" y="1159802"/>
            <a:ext cx="171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latin typeface="Calibri"/>
                <a:cs typeface="Calibri"/>
              </a:rPr>
              <a:t>Схемотехника</a:t>
            </a:r>
            <a:r>
              <a:rPr lang="ru-RU" dirty="0"/>
              <a:t> </a:t>
            </a:r>
            <a:endParaRPr lang="ru-RU" b="1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288432" y="2736728"/>
            <a:ext cx="268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3399"/>
                </a:solidFill>
                <a:latin typeface="Calibri"/>
                <a:cs typeface="Calibri"/>
              </a:rPr>
              <a:t>БАС  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65395" y="1164039"/>
            <a:ext cx="478616" cy="4638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>
                <a:solidFill>
                  <a:srgbClr val="003399"/>
                </a:solidFill>
              </a:rPr>
              <a:t>1</a:t>
            </a:r>
            <a:endParaRPr sz="1350"/>
          </a:p>
        </p:txBody>
      </p:sp>
      <p:sp>
        <p:nvSpPr>
          <p:cNvPr id="14" name="Овал 13"/>
          <p:cNvSpPr/>
          <p:nvPr/>
        </p:nvSpPr>
        <p:spPr bwMode="auto">
          <a:xfrm>
            <a:off x="4519802" y="1200092"/>
            <a:ext cx="478616" cy="4638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dirty="0">
                <a:solidFill>
                  <a:srgbClr val="003399"/>
                </a:solidFill>
              </a:rPr>
              <a:t>2</a:t>
            </a:r>
            <a:endParaRPr sz="1350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05514" y="3124174"/>
            <a:ext cx="478616" cy="4790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dirty="0">
                <a:solidFill>
                  <a:srgbClr val="003399"/>
                </a:solidFill>
              </a:rPr>
              <a:t>3</a:t>
            </a:r>
            <a:endParaRPr sz="1350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4522185" y="2704498"/>
            <a:ext cx="478616" cy="4638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dirty="0">
                <a:solidFill>
                  <a:srgbClr val="003399"/>
                </a:solidFill>
              </a:rPr>
              <a:t>4</a:t>
            </a:r>
            <a:endParaRPr sz="13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807073" y="1137981"/>
            <a:ext cx="298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latin typeface="Calibri"/>
                <a:cs typeface="Calibri"/>
              </a:rPr>
              <a:t>Аддитивное оборудование</a:t>
            </a:r>
            <a:endParaRPr sz="1350" dirty="0"/>
          </a:p>
        </p:txBody>
      </p:sp>
      <p:pic>
        <p:nvPicPr>
          <p:cNvPr id="35" name="Image 70" descr="Ресурсный набор LEGO Education SPIKE Prime Лего-45680 купить по низкой цене  | Robo3"/>
          <p:cNvPicPr/>
          <p:nvPr/>
        </p:nvPicPr>
        <p:blipFill>
          <a:blip r:embed="rId2"/>
          <a:stretch/>
        </p:blipFill>
        <p:spPr bwMode="auto">
          <a:xfrm>
            <a:off x="717010" y="3431357"/>
            <a:ext cx="1046313" cy="705706"/>
          </a:xfrm>
          <a:prstGeom prst="rect">
            <a:avLst/>
          </a:prstGeom>
        </p:spPr>
      </p:pic>
      <p:pic>
        <p:nvPicPr>
          <p:cNvPr id="38" name="Image 67"/>
          <p:cNvPicPr/>
          <p:nvPr/>
        </p:nvPicPr>
        <p:blipFill>
          <a:blip r:embed="rId3"/>
          <a:stretch/>
        </p:blipFill>
        <p:spPr bwMode="auto">
          <a:xfrm>
            <a:off x="5098179" y="1496709"/>
            <a:ext cx="1363742" cy="6613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 noChangeArrowheads="1"/>
          </p:cNvPicPr>
          <p:nvPr/>
        </p:nvPicPr>
        <p:blipFill>
          <a:blip r:embed="rId4"/>
          <a:srcRect t="19321" r="4484" b="20896"/>
          <a:stretch/>
        </p:blipFill>
        <p:spPr bwMode="auto">
          <a:xfrm>
            <a:off x="2249440" y="3394900"/>
            <a:ext cx="1280129" cy="809918"/>
          </a:xfrm>
          <a:prstGeom prst="rect">
            <a:avLst/>
          </a:prstGeom>
          <a:noFill/>
        </p:spPr>
      </p:pic>
      <p:pic>
        <p:nvPicPr>
          <p:cNvPr id="42" name="Image 4"/>
          <p:cNvPicPr/>
          <p:nvPr/>
        </p:nvPicPr>
        <p:blipFill>
          <a:blip r:embed="rId5"/>
          <a:srcRect l="10955" t="9976" r="7099" b="8328"/>
          <a:stretch/>
        </p:blipFill>
        <p:spPr bwMode="auto">
          <a:xfrm>
            <a:off x="6884423" y="1460855"/>
            <a:ext cx="1198424" cy="697167"/>
          </a:xfrm>
          <a:prstGeom prst="rect">
            <a:avLst/>
          </a:prstGeom>
        </p:spPr>
      </p:pic>
      <p:pic>
        <p:nvPicPr>
          <p:cNvPr id="1026" name="Picture 2" descr="https://avatars.mds.yandex.net/get-mpic/3765589/img_id6745776491301391467.jpeg/ori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034097" y="2708088"/>
            <a:ext cx="1084858" cy="610507"/>
          </a:xfrm>
          <a:prstGeom prst="rect">
            <a:avLst/>
          </a:prstGeom>
          <a:noFill/>
        </p:spPr>
      </p:pic>
      <p:pic>
        <p:nvPicPr>
          <p:cNvPr id="27" name="Рисунок 26" descr="FPV шлем c DVR LS800D 40CH Диверсити в магазине Air-Hobby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654466" y="2671004"/>
            <a:ext cx="856761" cy="645935"/>
          </a:xfrm>
          <a:prstGeom prst="rect">
            <a:avLst/>
          </a:prstGeom>
          <a:noFill/>
        </p:spPr>
      </p:pic>
      <p:pic>
        <p:nvPicPr>
          <p:cNvPr id="2" name="Picture 2" descr="https://globatek.ru/_next/image?url=https%3A%2F%2Fstr.globatek.ru%2Fuploads%2Fpicaso_designer_x_2_main_2e964546d1.jpg&amp;w=3840&amp;q=1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" y="1663924"/>
            <a:ext cx="1441757" cy="13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58">
            <a:extLst>
              <a:ext uri="{FF2B5EF4-FFF2-40B4-BE49-F238E27FC236}">
                <a16:creationId xmlns:a16="http://schemas.microsoft.com/office/drawing/2014/main" xmlns="" id="{18873406-AF4E-6515-E2D6-E73C984753AC}"/>
              </a:ext>
            </a:extLst>
          </p:cNvPr>
          <p:cNvGrpSpPr>
            <a:grpSpLocks/>
          </p:cNvGrpSpPr>
          <p:nvPr/>
        </p:nvGrpSpPr>
        <p:grpSpPr bwMode="auto">
          <a:xfrm>
            <a:off x="6352" y="283759"/>
            <a:ext cx="9137650" cy="572247"/>
            <a:chOff x="6351" y="-940"/>
            <a:chExt cx="9137650" cy="765032"/>
          </a:xfrm>
        </p:grpSpPr>
        <p:sp>
          <p:nvSpPr>
            <p:cNvPr id="5" name="Прямоугольник 23">
              <a:extLst>
                <a:ext uri="{FF2B5EF4-FFF2-40B4-BE49-F238E27FC236}">
                  <a16:creationId xmlns:a16="http://schemas.microsoft.com/office/drawing/2014/main" xmlns="" id="{BA1D9648-AAD5-5C86-6EC6-A5A092DAAAFD}"/>
                </a:ext>
              </a:extLst>
            </p:cNvPr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57">
                <a:defRPr/>
              </a:pPr>
              <a:r>
                <a:rPr lang="ru-RU" altLang="ru-RU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Поставлено </a:t>
              </a:r>
              <a:r>
                <a:rPr lang="ru-RU" altLang="ru-RU" sz="13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школу оборудование по направлениям:   </a:t>
              </a:r>
              <a:endParaRPr lang="ru-RU" altLang="ru-RU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29">
              <a:extLst>
                <a:ext uri="{FF2B5EF4-FFF2-40B4-BE49-F238E27FC236}">
                  <a16:creationId xmlns:a16="http://schemas.microsoft.com/office/drawing/2014/main" xmlns="" id="{92730F29-5BE0-637F-166F-C27050167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1" y="-940"/>
              <a:ext cx="9137650" cy="765032"/>
              <a:chOff x="-17878" y="1405214"/>
              <a:chExt cx="9196386" cy="1318561"/>
            </a:xfrm>
          </p:grpSpPr>
          <p:sp>
            <p:nvSpPr>
              <p:cNvPr id="8" name="Полилиния 4">
                <a:extLst>
                  <a:ext uri="{FF2B5EF4-FFF2-40B4-BE49-F238E27FC236}">
                    <a16:creationId xmlns:a16="http://schemas.microsoft.com/office/drawing/2014/main" xmlns="" id="{E44FF31D-914C-D02F-48E7-33A1D608A3F2}"/>
                  </a:ext>
                </a:extLst>
              </p:cNvPr>
              <p:cNvSpPr/>
              <p:nvPr/>
            </p:nvSpPr>
            <p:spPr>
              <a:xfrm>
                <a:off x="3276348" y="1405214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57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5">
                <a:extLst>
                  <a:ext uri="{FF2B5EF4-FFF2-40B4-BE49-F238E27FC236}">
                    <a16:creationId xmlns:a16="http://schemas.microsoft.com/office/drawing/2014/main" xmlns="" id="{33600971-6A24-F702-61E7-8AE3A9882F14}"/>
                  </a:ext>
                </a:extLst>
              </p:cNvPr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57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олилиния 6">
                <a:extLst>
                  <a:ext uri="{FF2B5EF4-FFF2-40B4-BE49-F238E27FC236}">
                    <a16:creationId xmlns:a16="http://schemas.microsoft.com/office/drawing/2014/main" xmlns="" id="{B5850301-0A67-50DB-94B6-0F9DCC509B5A}"/>
                  </a:ext>
                </a:extLst>
              </p:cNvPr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57">
                  <a:defRPr/>
                </a:pPr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Скругленный прямоугольник 27"/>
          <p:cNvSpPr/>
          <p:nvPr/>
        </p:nvSpPr>
        <p:spPr bwMode="auto">
          <a:xfrm>
            <a:off x="1277206" y="1777239"/>
            <a:ext cx="1566377" cy="761564"/>
          </a:xfrm>
          <a:prstGeom prst="roundRect">
            <a:avLst>
              <a:gd name="adj" fmla="val 6313"/>
            </a:avLst>
          </a:prstGeom>
          <a:solidFill>
            <a:schemeClr val="bg1"/>
          </a:solidFill>
          <a:ln>
            <a:noFill/>
          </a:ln>
          <a:effectLst>
            <a:outerShdw blurRad="316766" sx="103000" sy="103000" algn="ctr" rotWithShape="0">
              <a:srgbClr val="00206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b="1" dirty="0">
                <a:solidFill>
                  <a:srgbClr val="003399"/>
                </a:solidFill>
                <a:latin typeface="Arial"/>
                <a:cs typeface="Arial"/>
              </a:rPr>
              <a:t>Учебный набор для печати трехмерных моделей в школах</a:t>
            </a:r>
            <a:endParaRPr sz="1350" dirty="0"/>
          </a:p>
        </p:txBody>
      </p:sp>
      <p:sp>
        <p:nvSpPr>
          <p:cNvPr id="29" name="Скругленный прямоугольник 27"/>
          <p:cNvSpPr/>
          <p:nvPr/>
        </p:nvSpPr>
        <p:spPr bwMode="auto">
          <a:xfrm>
            <a:off x="722191" y="4315852"/>
            <a:ext cx="2570286" cy="819653"/>
          </a:xfrm>
          <a:prstGeom prst="roundRect">
            <a:avLst>
              <a:gd name="adj" fmla="val 6313"/>
            </a:avLst>
          </a:prstGeom>
          <a:solidFill>
            <a:schemeClr val="bg1"/>
          </a:solidFill>
          <a:ln>
            <a:noFill/>
          </a:ln>
          <a:effectLst>
            <a:outerShdw blurRad="316766" sx="103000" sy="103000" algn="ctr" rotWithShape="0">
              <a:srgbClr val="00206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b="1" dirty="0">
                <a:solidFill>
                  <a:srgbClr val="003399"/>
                </a:solidFill>
                <a:latin typeface="Arial"/>
                <a:cs typeface="Arial"/>
              </a:rPr>
              <a:t>Конструктор для обучения и проведения соревнований роботов</a:t>
            </a:r>
            <a:endParaRPr sz="1350" dirty="0"/>
          </a:p>
          <a:p>
            <a:pPr>
              <a:defRPr/>
            </a:pP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900" b="1" dirty="0">
                <a:solidFill>
                  <a:srgbClr val="003399"/>
                </a:solidFill>
                <a:latin typeface="Arial"/>
                <a:cs typeface="Arial"/>
              </a:rPr>
              <a:t>Цифровая лаборатория по физике (профильный уровень)</a:t>
            </a:r>
            <a:endParaRPr sz="1350" dirty="0"/>
          </a:p>
        </p:txBody>
      </p:sp>
      <p:sp>
        <p:nvSpPr>
          <p:cNvPr id="30" name="Скругленный прямоугольник 27"/>
          <p:cNvSpPr/>
          <p:nvPr/>
        </p:nvSpPr>
        <p:spPr bwMode="auto">
          <a:xfrm>
            <a:off x="5211749" y="2204352"/>
            <a:ext cx="3490210" cy="383084"/>
          </a:xfrm>
          <a:prstGeom prst="roundRect">
            <a:avLst>
              <a:gd name="adj" fmla="val 6313"/>
            </a:avLst>
          </a:prstGeom>
          <a:solidFill>
            <a:schemeClr val="bg1"/>
          </a:solidFill>
          <a:ln>
            <a:noFill/>
          </a:ln>
          <a:effectLst>
            <a:outerShdw blurRad="316766" sx="103000" sy="103000" algn="ctr" rotWithShape="0">
              <a:srgbClr val="00206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b="1">
                <a:solidFill>
                  <a:srgbClr val="003399"/>
                </a:solidFill>
                <a:latin typeface="Arial"/>
                <a:cs typeface="Arial"/>
              </a:rPr>
              <a:t>Учебно-лабораторный комплекс по схемотехнике</a:t>
            </a:r>
          </a:p>
        </p:txBody>
      </p:sp>
      <p:sp>
        <p:nvSpPr>
          <p:cNvPr id="34" name="Скругленный прямоугольник 27"/>
          <p:cNvSpPr/>
          <p:nvPr/>
        </p:nvSpPr>
        <p:spPr bwMode="auto">
          <a:xfrm>
            <a:off x="3687611" y="3333190"/>
            <a:ext cx="5329742" cy="1492420"/>
          </a:xfrm>
          <a:prstGeom prst="roundRect">
            <a:avLst>
              <a:gd name="adj" fmla="val 6313"/>
            </a:avLst>
          </a:prstGeom>
          <a:solidFill>
            <a:schemeClr val="bg1"/>
          </a:solidFill>
          <a:ln>
            <a:noFill/>
          </a:ln>
          <a:effectLst>
            <a:outerShdw blurRad="316766" sx="103000" sy="103000" algn="ctr" rotWithShape="0">
              <a:srgbClr val="00206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6696">
              <a:defRPr/>
            </a:pP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defTabSz="366696">
              <a:defRPr/>
            </a:pP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defTabSz="366696">
              <a:defRPr/>
            </a:pP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Программируемый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учебный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набор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квадрокоптера</a:t>
            </a:r>
            <a:endParaRPr lang="en-US" sz="825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825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Зарядное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устройство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для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программируемого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учебного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набора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квадрокоптера</a:t>
            </a:r>
            <a:endParaRPr lang="en-US" sz="825" b="1" dirty="0">
              <a:solidFill>
                <a:srgbClr val="003399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US" sz="825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Пульт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радиоуправления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с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приемником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к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амера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технического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зрения</a:t>
            </a:r>
            <a:endParaRPr lang="en-US" sz="825" b="1" dirty="0">
              <a:solidFill>
                <a:srgbClr val="003399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US" sz="825" b="1" dirty="0">
              <a:solidFill>
                <a:srgbClr val="003399"/>
              </a:solidFill>
              <a:latin typeface="Arial"/>
              <a:cs typeface="Arial"/>
            </a:endParaRPr>
          </a:p>
          <a:p>
            <a:pPr defTabSz="366696">
              <a:defRPr/>
            </a:pP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Программируемый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учебный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квадрокоптер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б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езопасное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воздушное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пространство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-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п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олетная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зона</a:t>
            </a: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825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Аккумуляторная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батарея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для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программируемого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учебного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квадрокоптера</a:t>
            </a:r>
            <a:endParaRPr lang="en-US" sz="825" b="1" dirty="0">
              <a:solidFill>
                <a:srgbClr val="003399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US" sz="825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Ремкомплект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з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арядное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устройство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п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рограммное</a:t>
            </a:r>
            <a:r>
              <a:rPr lang="en-US" sz="825" b="1" dirty="0">
                <a:solidFill>
                  <a:srgbClr val="003399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825" b="1" dirty="0" err="1">
                <a:solidFill>
                  <a:srgbClr val="003399"/>
                </a:solidFill>
                <a:latin typeface="Arial"/>
                <a:ea typeface="Arial"/>
                <a:cs typeface="Arial"/>
              </a:rPr>
              <a:t>обеспечение</a:t>
            </a:r>
            <a:endParaRPr lang="ru-RU" sz="825" b="1" dirty="0">
              <a:solidFill>
                <a:srgbClr val="003399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US" sz="825" b="1" dirty="0">
              <a:solidFill>
                <a:srgbClr val="003399"/>
              </a:solidFill>
              <a:latin typeface="Arial"/>
              <a:ea typeface="Arial"/>
              <a:cs typeface="Arial"/>
            </a:endParaRPr>
          </a:p>
          <a:p>
            <a:pPr defTabSz="366696">
              <a:defRPr/>
            </a:pP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defTabSz="366696">
              <a:defRPr/>
            </a:pPr>
            <a:endParaRPr lang="ru-RU" sz="900" b="1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9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11" y="406038"/>
            <a:ext cx="4754018" cy="5308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968" y="156036"/>
            <a:ext cx="661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Технологические партнеры и взаимодействие с инфраструктурой </a:t>
            </a:r>
            <a:endParaRPr lang="ru-RU" sz="2100" b="1" dirty="0">
              <a:solidFill>
                <a:srgbClr val="0070C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2310" y="1004121"/>
            <a:ext cx="5231755" cy="2617037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TextBox 47"/>
          <p:cNvSpPr txBox="1"/>
          <p:nvPr/>
        </p:nvSpPr>
        <p:spPr>
          <a:xfrm>
            <a:off x="209277" y="1076064"/>
            <a:ext cx="5134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Взаимодействие школ с предприятиями реального сектора экономики (направления, формы, механизмы)</a:t>
            </a:r>
          </a:p>
          <a:p>
            <a:r>
              <a:rPr lang="ru-RU" sz="1200" dirty="0"/>
              <a:t>Взаимодействие с университетами и  учреждениями дополнительного образования (</a:t>
            </a:r>
            <a:r>
              <a:rPr lang="ru-RU" sz="1200" dirty="0" err="1"/>
              <a:t>Кванториумы</a:t>
            </a:r>
            <a:r>
              <a:rPr lang="ru-RU" sz="1200" dirty="0"/>
              <a:t>, ИТ-кубы, центры для одаренных детей)</a:t>
            </a:r>
          </a:p>
          <a:p>
            <a:pPr lvl="0"/>
            <a:r>
              <a:rPr lang="ru-RU" sz="1200" dirty="0"/>
              <a:t>вузы (совместные программы, лекции, мастер‑классы);</a:t>
            </a:r>
          </a:p>
          <a:p>
            <a:pPr lvl="0"/>
            <a:r>
              <a:rPr lang="ru-RU" sz="1200" dirty="0"/>
              <a:t>промышленные предприятия (экскурсии, стажировки, наставничество);</a:t>
            </a:r>
          </a:p>
          <a:p>
            <a:pPr lvl="0"/>
            <a:r>
              <a:rPr lang="ru-RU" sz="1200" dirty="0"/>
              <a:t>центры дополнительного образования («</a:t>
            </a:r>
            <a:r>
              <a:rPr lang="ru-RU" sz="1200" dirty="0" err="1"/>
              <a:t>Кванториум</a:t>
            </a:r>
            <a:r>
              <a:rPr lang="ru-RU" sz="1200" dirty="0"/>
              <a:t>», «IT‑куб»);</a:t>
            </a:r>
          </a:p>
          <a:p>
            <a:pPr lvl="0"/>
            <a:r>
              <a:rPr lang="ru-RU" sz="1200" dirty="0"/>
              <a:t>технопарки и инновационные центры;</a:t>
            </a:r>
          </a:p>
          <a:p>
            <a:r>
              <a:rPr lang="ru-RU" sz="1200" dirty="0"/>
              <a:t>заключение соглашений о сотрудничестве с партнёрами.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6926" y="1004121"/>
            <a:ext cx="2164419" cy="372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Определение темы проекта, его целей и задач.</a:t>
            </a:r>
          </a:p>
          <a:p>
            <a:pPr marL="257175" indent="-257175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Подбор педагога-консультанта.</a:t>
            </a:r>
          </a:p>
          <a:p>
            <a:pPr marL="257175" indent="-257175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Утверждение тем проектов, руководителей на педагогическом совете </a:t>
            </a:r>
            <a:r>
              <a:rPr lang="en-US" sz="1200" dirty="0" smtClean="0">
                <a:solidFill>
                  <a:srgbClr val="002060"/>
                </a:solidFill>
              </a:rPr>
              <a:t>/ </a:t>
            </a:r>
            <a:r>
              <a:rPr lang="ru-RU" sz="1200" dirty="0" smtClean="0">
                <a:solidFill>
                  <a:srgbClr val="002060"/>
                </a:solidFill>
              </a:rPr>
              <a:t>методическом объединении, издание приказа по ОО. </a:t>
            </a:r>
          </a:p>
          <a:p>
            <a:pPr marL="257175" indent="-257175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Составление графика консультаций.</a:t>
            </a:r>
          </a:p>
          <a:p>
            <a:pPr marL="257175" indent="-257175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Предзащита проекта.</a:t>
            </a:r>
          </a:p>
          <a:p>
            <a:pPr marL="257175" indent="-257175"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Публичная защита проекта.</a:t>
            </a:r>
          </a:p>
          <a:p>
            <a:endParaRPr lang="ru-RU" sz="788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4402" y="456496"/>
            <a:ext cx="19967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</a:rPr>
              <a:t>Дорожная карта подготовки проекта к публичной </a:t>
            </a:r>
            <a:r>
              <a:rPr lang="ru-RU" sz="1050" b="1" dirty="0" smtClean="0">
                <a:solidFill>
                  <a:srgbClr val="0070C0"/>
                </a:solidFill>
              </a:rPr>
              <a:t>защите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10817B-CBD7-41AB-8630-747FFCF7E91A}"/>
              </a:ext>
            </a:extLst>
          </p:cNvPr>
          <p:cNvSpPr txBox="1"/>
          <p:nvPr/>
        </p:nvSpPr>
        <p:spPr>
          <a:xfrm>
            <a:off x="6391514" y="59412"/>
            <a:ext cx="23920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Учебный план/  План ВД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80" y="4533464"/>
            <a:ext cx="1082799" cy="7215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8" y="4559235"/>
            <a:ext cx="1050781" cy="7880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49" y="4523416"/>
            <a:ext cx="644667" cy="85972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71" y="4533464"/>
            <a:ext cx="637132" cy="849676"/>
          </a:xfrm>
          <a:prstGeom prst="rect">
            <a:avLst/>
          </a:prstGeom>
        </p:spPr>
      </p:pic>
      <p:pic>
        <p:nvPicPr>
          <p:cNvPr id="45" name="Picture 2" descr="C:\Users\user\Desktop\жи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4" y="3177216"/>
            <a:ext cx="1196593" cy="6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981389455"/>
              </p:ext>
            </p:extLst>
          </p:nvPr>
        </p:nvGraphicFramePr>
        <p:xfrm>
          <a:off x="-1320305" y="2988708"/>
          <a:ext cx="6474196" cy="272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7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06.2021\цифровизация\Руководство\Шаблоны для социальных сетей\Пост 2\2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" y="22810"/>
            <a:ext cx="90124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447" y="1690376"/>
            <a:ext cx="5143420" cy="47222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партнеры:</a:t>
            </a:r>
            <a:endParaRPr lang="ru-RU" sz="2800" b="1" dirty="0">
              <a:solidFill>
                <a:srgbClr val="173A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0131" y="2165746"/>
            <a:ext cx="5244000" cy="3263504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Жигулевская долина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ЦОПП, центр трудовых ресурсов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Институты: ТГУ, ПВГУС,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Направо.ру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Колледжи: ТСПК, КТИХО, ТПК, ТКСТП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Предприятия: АВТОВАЗ, Транспорт будущего,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Эковоз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19" y="1764022"/>
            <a:ext cx="990797" cy="1321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97" y="697314"/>
            <a:ext cx="1949534" cy="1462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02" y="3713837"/>
            <a:ext cx="1936630" cy="1452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9" y="2159465"/>
            <a:ext cx="2072496" cy="1554372"/>
          </a:xfrm>
          <a:prstGeom prst="rect">
            <a:avLst/>
          </a:prstGeom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82" y="4427909"/>
            <a:ext cx="1374078" cy="1030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" y="4440073"/>
            <a:ext cx="1368387" cy="10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OOKMA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17628</TotalTime>
  <Words>946</Words>
  <Application>Microsoft Office PowerPoint</Application>
  <PresentationFormat>Экран (16:10)</PresentationFormat>
  <Paragraphs>171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Times New Roman</vt:lpstr>
      <vt:lpstr>Wingdings</vt:lpstr>
      <vt:lpstr>Office Theme</vt:lpstr>
      <vt:lpstr>Презентация PowerPoint</vt:lpstr>
      <vt:lpstr>Увеличение  выбора обучающимися специальностей технического направления</vt:lpstr>
      <vt:lpstr>Цель проекта</vt:lpstr>
      <vt:lpstr>Целевая аудитория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партнеры:</vt:lpstr>
      <vt:lpstr>Выпускник классов «Российские технологии»: </vt:lpstr>
      <vt:lpstr>Ожидаемые результаты</vt:lpstr>
      <vt:lpstr>РЕЗУЛЬТАТЫ: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351</cp:revision>
  <cp:lastPrinted>2025-08-27T11:37:57Z</cp:lastPrinted>
  <dcterms:created xsi:type="dcterms:W3CDTF">2016-11-18T14:12:19Z</dcterms:created>
  <dcterms:modified xsi:type="dcterms:W3CDTF">2026-04-13T12:45:25Z</dcterms:modified>
</cp:coreProperties>
</file>